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1pPr>
    <a:lvl2pPr marL="114300" marR="0" indent="3429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2pPr>
    <a:lvl3pPr marL="114300" marR="0" indent="6858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3pPr>
    <a:lvl4pPr marL="114300" marR="0" indent="10287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4pPr>
    <a:lvl5pPr marL="114300" marR="0" indent="13716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5pPr>
    <a:lvl6pPr marL="114300" marR="0" indent="17145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6pPr>
    <a:lvl7pPr marL="114300" marR="0" indent="20574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7pPr>
    <a:lvl8pPr marL="114300" marR="0" indent="24003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8pPr>
    <a:lvl9pPr marL="114300" marR="0" indent="27432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D51ADE6A-740E-44AE-83CC-AE7238B6C88D}"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35"/>
  </p:normalViewPr>
  <p:slideViewPr>
    <p:cSldViewPr snapToGrid="0" snapToObjects="1">
      <p:cViewPr varScale="1">
        <p:scale>
          <a:sx n="106" d="100"/>
          <a:sy n="106" d="100"/>
        </p:scale>
        <p:origin x="10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xfrm>
            <a:off x="1143000" y="685800"/>
            <a:ext cx="4572000" cy="3429000"/>
          </a:xfrm>
          <a:prstGeom prst="rect">
            <a:avLst/>
          </a:prstGeom>
        </p:spPr>
        <p:txBody>
          <a:bodyPr/>
          <a:lstStyle/>
          <a:p>
            <a:endParaRPr/>
          </a:p>
        </p:txBody>
      </p:sp>
      <p:sp>
        <p:nvSpPr>
          <p:cNvPr id="72" name="Shape 7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6252592"/>
      </p:ext>
    </p:extLst>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www.biozone.com.au"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 name="Shape 16"/>
          <p:cNvSpPr>
            <a:spLocks noGrp="1"/>
          </p:cNvSpPr>
          <p:nvPr>
            <p:ph type="title"/>
          </p:nvPr>
        </p:nvSpPr>
        <p:spPr>
          <a:xfrm>
            <a:off x="368300" y="368300"/>
            <a:ext cx="12192000" cy="908745"/>
          </a:xfrm>
          <a:prstGeom prst="rect">
            <a:avLst/>
          </a:prstGeom>
        </p:spPr>
        <p:txBody>
          <a:bodyPr lIns="0" tIns="0" rIns="0" bIns="0" anchor="b"/>
          <a:lstStyle>
            <a:lvl1pPr defTabSz="457200">
              <a:tabLst>
                <a:tab pos="952500" algn="l"/>
              </a:tabLst>
              <a:defRPr>
                <a:solidFill>
                  <a:srgbClr val="000000"/>
                </a:solidFill>
              </a:defRPr>
            </a:lvl1pPr>
          </a:lstStyle>
          <a:p>
            <a:r>
              <a:t>Title Text</a:t>
            </a:r>
          </a:p>
        </p:txBody>
      </p:sp>
      <p:sp>
        <p:nvSpPr>
          <p:cNvPr id="17" name="Shape 17"/>
          <p:cNvSpPr>
            <a:spLocks noGrp="1"/>
          </p:cNvSpPr>
          <p:nvPr>
            <p:ph type="body" sz="half" idx="1"/>
          </p:nvPr>
        </p:nvSpPr>
        <p:spPr>
          <a:xfrm>
            <a:off x="368300" y="1790700"/>
            <a:ext cx="5956300" cy="7543800"/>
          </a:xfrm>
          <a:prstGeom prst="rect">
            <a:avLst/>
          </a:prstGeom>
        </p:spPr>
        <p:txBody>
          <a:bodyPr numCol="1" spcCol="38100"/>
          <a:lstStyle>
            <a:lvl1pPr defTabSz="457200">
              <a:spcBef>
                <a:spcPts val="2000"/>
              </a:spcBef>
              <a:tabLst>
                <a:tab pos="1016000" algn="l"/>
              </a:tabLst>
              <a:defRPr b="0"/>
            </a:lvl1pPr>
            <a:lvl2pPr marL="648000" indent="-288000" defTabSz="457200">
              <a:spcBef>
                <a:spcPts val="1500"/>
              </a:spcBef>
              <a:buSzPct val="125000"/>
              <a:tabLst>
                <a:tab pos="1485900" algn="l"/>
              </a:tabLst>
              <a:defRPr sz="2000"/>
            </a:lvl2pPr>
            <a:lvl3pPr marL="936000" indent="-288000" defTabSz="457200">
              <a:spcBef>
                <a:spcPts val="400"/>
              </a:spcBef>
              <a:tabLst>
                <a:tab pos="1638300" algn="l"/>
              </a:tabLst>
              <a:defRPr sz="1800"/>
            </a:lvl3pPr>
            <a:lvl4pPr marL="1223999" indent="-288000" defTabSz="457200">
              <a:spcBef>
                <a:spcPts val="400"/>
              </a:spcBef>
              <a:tabLst>
                <a:tab pos="2235200" algn="l"/>
              </a:tabLst>
              <a:defRPr sz="1800"/>
            </a:lvl4pPr>
            <a:lvl5pPr marL="1512000" indent="-288000" defTabSz="457200">
              <a:spcBef>
                <a:spcPts val="400"/>
              </a:spcBef>
              <a:tabLst>
                <a:tab pos="2616200" algn="l"/>
              </a:tabLst>
              <a:defRPr sz="1800"/>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s">
    <p:spTree>
      <p:nvGrpSpPr>
        <p:cNvPr id="1" name=""/>
        <p:cNvGrpSpPr/>
        <p:nvPr/>
      </p:nvGrpSpPr>
      <p:grpSpPr>
        <a:xfrm>
          <a:off x="0" y="0"/>
          <a:ext cx="0" cy="0"/>
          <a:chOff x="0" y="0"/>
          <a:chExt cx="0" cy="0"/>
        </a:xfrm>
      </p:grpSpPr>
      <p:sp>
        <p:nvSpPr>
          <p:cNvPr id="25" name="Shape 2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33" name="Shape 33"/>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34"/>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IOZONE BRANDING">
    <p:bg>
      <p:bgPr>
        <a:solidFill>
          <a:srgbClr val="FFFFFF"/>
        </a:solidFill>
        <a:effectLst/>
      </p:bgPr>
    </p:bg>
    <p:spTree>
      <p:nvGrpSpPr>
        <p:cNvPr id="1" name=""/>
        <p:cNvGrpSpPr/>
        <p:nvPr/>
      </p:nvGrpSpPr>
      <p:grpSpPr>
        <a:xfrm>
          <a:off x="0" y="0"/>
          <a:ext cx="0" cy="0"/>
          <a:chOff x="0" y="0"/>
          <a:chExt cx="0" cy="0"/>
        </a:xfrm>
      </p:grpSpPr>
      <p:sp>
        <p:nvSpPr>
          <p:cNvPr id="41" name="Shape 41"/>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 name="Shape 42"/>
          <p:cNvSpPr/>
          <p:nvPr/>
        </p:nvSpPr>
        <p:spPr>
          <a:xfrm>
            <a:off x="-12700" y="8001000"/>
            <a:ext cx="13035992" cy="1772920"/>
          </a:xfrm>
          <a:custGeom>
            <a:avLst/>
            <a:gdLst/>
            <a:ahLst/>
            <a:cxnLst>
              <a:cxn ang="0">
                <a:pos x="wd2" y="hd2"/>
              </a:cxn>
              <a:cxn ang="5400000">
                <a:pos x="wd2" y="hd2"/>
              </a:cxn>
              <a:cxn ang="10800000">
                <a:pos x="wd2" y="hd2"/>
              </a:cxn>
              <a:cxn ang="16200000">
                <a:pos x="wd2" y="hd2"/>
              </a:cxn>
            </a:cxnLst>
            <a:rect l="0" t="0" r="r" b="b"/>
            <a:pathLst>
              <a:path w="21600" h="20382" extrusionOk="0">
                <a:moveTo>
                  <a:pt x="3" y="4435"/>
                </a:moveTo>
                <a:cubicBezTo>
                  <a:pt x="3" y="4435"/>
                  <a:pt x="61" y="4261"/>
                  <a:pt x="79" y="4247"/>
                </a:cubicBezTo>
                <a:cubicBezTo>
                  <a:pt x="6196" y="-358"/>
                  <a:pt x="14555" y="-1218"/>
                  <a:pt x="21509" y="1666"/>
                </a:cubicBezTo>
                <a:cubicBezTo>
                  <a:pt x="21539" y="1679"/>
                  <a:pt x="21600" y="1704"/>
                  <a:pt x="21600" y="1704"/>
                </a:cubicBezTo>
                <a:lnTo>
                  <a:pt x="21590" y="20382"/>
                </a:lnTo>
                <a:lnTo>
                  <a:pt x="0" y="20382"/>
                </a:lnTo>
                <a:lnTo>
                  <a:pt x="3" y="4435"/>
                </a:lnTo>
                <a:close/>
              </a:path>
            </a:pathLst>
          </a:custGeom>
          <a:solidFill>
            <a:srgbClr val="000000"/>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3" name="BIOZONE_logo_horizontal_on_Black.png"/>
          <p:cNvPicPr>
            <a:picLocks noChangeAspect="1"/>
          </p:cNvPicPr>
          <p:nvPr/>
        </p:nvPicPr>
        <p:blipFill>
          <a:blip r:embed="rId2">
            <a:extLst/>
          </a:blip>
          <a:stretch>
            <a:fillRect/>
          </a:stretch>
        </p:blipFill>
        <p:spPr>
          <a:xfrm>
            <a:off x="1231900" y="8610081"/>
            <a:ext cx="3632200" cy="815393"/>
          </a:xfrm>
          <a:prstGeom prst="rect">
            <a:avLst/>
          </a:prstGeom>
          <a:ln w="12700">
            <a:miter lim="400000"/>
          </a:ln>
        </p:spPr>
      </p:pic>
      <p:sp>
        <p:nvSpPr>
          <p:cNvPr id="44" name="Shape 44"/>
          <p:cNvSpPr/>
          <p:nvPr/>
        </p:nvSpPr>
        <p:spPr>
          <a:xfrm>
            <a:off x="5791200" y="8775700"/>
            <a:ext cx="2641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a:solidFill>
                  <a:srgbClr val="FFFFFF"/>
                </a:solidFill>
              </a:rPr>
              <a:t>Copyright © 2017</a:t>
            </a:r>
          </a:p>
          <a:p>
            <a:pPr>
              <a:lnSpc>
                <a:spcPct val="40000"/>
              </a:lnSpc>
              <a:spcBef>
                <a:spcPts val="1400"/>
              </a:spcBef>
              <a:tabLst>
                <a:tab pos="520700" algn="l"/>
              </a:tabLst>
              <a:defRPr sz="2200">
                <a:solidFill>
                  <a:srgbClr val="483F36"/>
                </a:solidFill>
              </a:defRPr>
            </a:pPr>
            <a:r>
              <a:rPr>
                <a:solidFill>
                  <a:srgbClr val="FFFFFF"/>
                </a:solidFill>
              </a:rPr>
              <a:t>All rights reserved</a:t>
            </a:r>
          </a:p>
        </p:txBody>
      </p:sp>
      <p:sp>
        <p:nvSpPr>
          <p:cNvPr id="45" name="Shape 45"/>
          <p:cNvSpPr/>
          <p:nvPr/>
        </p:nvSpPr>
        <p:spPr>
          <a:xfrm>
            <a:off x="8382000" y="8775700"/>
            <a:ext cx="4038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b="1">
                <a:solidFill>
                  <a:srgbClr val="FFFFFF"/>
                </a:solidFill>
              </a:rPr>
              <a:t>BIOZONE International Ltd</a:t>
            </a:r>
            <a:endParaRPr>
              <a:solidFill>
                <a:srgbClr val="FFFFFF"/>
              </a:solidFill>
            </a:endParaRPr>
          </a:p>
          <a:p>
            <a:pPr>
              <a:lnSpc>
                <a:spcPct val="40000"/>
              </a:lnSpc>
              <a:spcBef>
                <a:spcPts val="1400"/>
              </a:spcBef>
              <a:tabLst>
                <a:tab pos="520700" algn="l"/>
              </a:tabLst>
              <a:defRPr sz="2200">
                <a:solidFill>
                  <a:srgbClr val="483F36"/>
                </a:solidFill>
              </a:defRPr>
            </a:pPr>
            <a:r>
              <a:rPr u="sng">
                <a:solidFill>
                  <a:srgbClr val="FFFFFF"/>
                </a:solidFill>
                <a:hlinkClick r:id="rId3"/>
              </a:rPr>
              <a:t>http://www.biozone.com.au</a:t>
            </a:r>
          </a:p>
        </p:txBody>
      </p:sp>
      <p:sp>
        <p:nvSpPr>
          <p:cNvPr id="46" name="Shape 46"/>
          <p:cNvSpPr>
            <a:spLocks noGrp="1"/>
          </p:cNvSpPr>
          <p:nvPr>
            <p:ph type="title"/>
          </p:nvPr>
        </p:nvSpPr>
        <p:spPr>
          <a:xfrm>
            <a:off x="719999" y="359999"/>
            <a:ext cx="11912601" cy="1943101"/>
          </a:xfrm>
          <a:prstGeom prst="rect">
            <a:avLst/>
          </a:prstGeom>
        </p:spPr>
        <p:txBody>
          <a:bodyPr lIns="0" tIns="0" rIns="0" bIns="0"/>
          <a:lstStyle>
            <a:lvl1pPr defTabSz="457200">
              <a:tabLst>
                <a:tab pos="952500" algn="l"/>
              </a:tabLst>
            </a:lvl1pPr>
          </a:lstStyle>
          <a:p>
            <a:r>
              <a:t>Title Text</a:t>
            </a:r>
          </a:p>
        </p:txBody>
      </p:sp>
      <p:sp>
        <p:nvSpPr>
          <p:cNvPr id="47" name="Shape 47"/>
          <p:cNvSpPr>
            <a:spLocks noGrp="1"/>
          </p:cNvSpPr>
          <p:nvPr>
            <p:ph type="body" idx="1"/>
          </p:nvPr>
        </p:nvSpPr>
        <p:spPr>
          <a:xfrm>
            <a:off x="728300" y="1800000"/>
            <a:ext cx="10566401" cy="6273801"/>
          </a:xfrm>
          <a:prstGeom prst="rect">
            <a:avLst/>
          </a:prstGeom>
        </p:spPr>
        <p:txBody>
          <a:bodyPr numCol="1" spcCol="38100"/>
          <a:lstStyle>
            <a:lvl1pPr marL="381000" indent="-381000" defTabSz="457200">
              <a:lnSpc>
                <a:spcPts val="1900"/>
              </a:lnSpc>
              <a:spcBef>
                <a:spcPts val="2000"/>
              </a:spcBef>
              <a:buClr>
                <a:srgbClr val="FFFFFF"/>
              </a:buClr>
              <a:buSzPct val="200000"/>
              <a:tabLst>
                <a:tab pos="1016000" algn="l"/>
              </a:tabLst>
              <a:defRPr sz="1600" b="0">
                <a:solidFill>
                  <a:srgbClr val="FFFFFF"/>
                </a:solidFill>
              </a:defRPr>
            </a:lvl1pPr>
            <a:lvl2pPr marL="633599" indent="-252000" defTabSz="457200">
              <a:lnSpc>
                <a:spcPts val="1400"/>
              </a:lnSpc>
              <a:spcBef>
                <a:spcPts val="600"/>
              </a:spcBef>
              <a:tabLst>
                <a:tab pos="1485900" algn="l"/>
              </a:tabLst>
              <a:defRPr sz="1200">
                <a:solidFill>
                  <a:srgbClr val="FFFFFF"/>
                </a:solidFill>
              </a:defRPr>
            </a:lvl2pPr>
            <a:lvl3pPr marL="900000" indent="-252000" defTabSz="457200">
              <a:lnSpc>
                <a:spcPts val="1400"/>
              </a:lnSpc>
              <a:spcBef>
                <a:spcPts val="600"/>
              </a:spcBef>
              <a:tabLst>
                <a:tab pos="1638300" algn="l"/>
              </a:tabLst>
              <a:defRPr sz="1200">
                <a:solidFill>
                  <a:srgbClr val="FFFFFF"/>
                </a:solidFill>
              </a:defRPr>
            </a:lvl3pPr>
            <a:lvl4pPr marL="1152000" indent="-252000" defTabSz="457200">
              <a:lnSpc>
                <a:spcPts val="1400"/>
              </a:lnSpc>
              <a:spcBef>
                <a:spcPts val="600"/>
              </a:spcBef>
              <a:buFont typeface="Gill Sans"/>
              <a:tabLst>
                <a:tab pos="2235200" algn="l"/>
              </a:tabLst>
              <a:defRPr sz="1200">
                <a:solidFill>
                  <a:srgbClr val="FFFFFF"/>
                </a:solidFill>
              </a:defRPr>
            </a:lvl4pPr>
            <a:lvl5pPr marL="1403999" indent="-252000" defTabSz="457200">
              <a:lnSpc>
                <a:spcPts val="1400"/>
              </a:lnSpc>
              <a:spcBef>
                <a:spcPts val="600"/>
              </a:spcBef>
              <a:buFont typeface="Gill Sans"/>
              <a:tabLst>
                <a:tab pos="2616200" algn="l"/>
              </a:tabLst>
              <a:defRPr sz="1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55" name="Shape 55"/>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 name="Shape 56"/>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Shape 63"/>
          <p:cNvSpPr>
            <a:spLocks noGrp="1"/>
          </p:cNvSpPr>
          <p:nvPr>
            <p:ph type="title"/>
          </p:nvPr>
        </p:nvSpPr>
        <p:spPr>
          <a:xfrm>
            <a:off x="381000" y="342900"/>
            <a:ext cx="12192000" cy="931317"/>
          </a:xfrm>
          <a:prstGeom prst="rect">
            <a:avLst/>
          </a:prstGeom>
        </p:spPr>
        <p:txBody>
          <a:bodyPr lIns="0" tIns="0" rIns="0" bIns="0" anchor="b"/>
          <a:lstStyle>
            <a:lvl1pPr defTabSz="457200">
              <a:tabLst>
                <a:tab pos="952500" algn="l"/>
              </a:tabLst>
              <a:defRPr>
                <a:solidFill>
                  <a:srgbClr val="000000"/>
                </a:solidFill>
              </a:defRPr>
            </a:lvl1pPr>
          </a:lstStyle>
          <a:p>
            <a:r>
              <a:t>Title Text</a:t>
            </a:r>
          </a:p>
        </p:txBody>
      </p:sp>
      <p:sp>
        <p:nvSpPr>
          <p:cNvPr id="64" name="Shape 64"/>
          <p:cNvSpPr>
            <a:spLocks noGrp="1"/>
          </p:cNvSpPr>
          <p:nvPr>
            <p:ph type="body" sz="half" idx="1"/>
          </p:nvPr>
        </p:nvSpPr>
        <p:spPr>
          <a:xfrm>
            <a:off x="368300" y="1790700"/>
            <a:ext cx="5956300" cy="7543800"/>
          </a:xfrm>
          <a:prstGeom prst="rect">
            <a:avLst/>
          </a:prstGeom>
        </p:spPr>
        <p:txBody>
          <a:bodyPr numCol="1" spcCol="38100"/>
          <a:lstStyle>
            <a:lvl1pPr defTabSz="457200">
              <a:spcBef>
                <a:spcPts val="2000"/>
              </a:spcBef>
              <a:tabLst>
                <a:tab pos="1016000" algn="l"/>
              </a:tabLst>
              <a:defRPr b="0"/>
            </a:lvl1pPr>
            <a:lvl2pPr marL="648000" indent="-288000" defTabSz="457200">
              <a:spcBef>
                <a:spcPts val="1500"/>
              </a:spcBef>
              <a:buSzPct val="125000"/>
              <a:tabLst>
                <a:tab pos="1485900" algn="l"/>
              </a:tabLst>
              <a:defRPr sz="2000"/>
            </a:lvl2pPr>
            <a:lvl3pPr marL="936000" indent="-288000" defTabSz="457200">
              <a:spcBef>
                <a:spcPts val="400"/>
              </a:spcBef>
              <a:tabLst>
                <a:tab pos="1638300" algn="l"/>
              </a:tabLst>
              <a:defRPr sz="1800"/>
            </a:lvl3pPr>
            <a:lvl4pPr marL="1223999" indent="-288000" defTabSz="457200">
              <a:spcBef>
                <a:spcPts val="400"/>
              </a:spcBef>
              <a:tabLst>
                <a:tab pos="2235200" algn="l"/>
              </a:tabLst>
              <a:defRPr sz="1800"/>
            </a:lvl4pPr>
            <a:lvl5pPr marL="1512000" indent="-288000" defTabSz="457200">
              <a:spcBef>
                <a:spcPts val="400"/>
              </a:spcBef>
              <a:tabLst>
                <a:tab pos="2616200" algn="l"/>
              </a:tabLst>
              <a:defRPr sz="18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jpeg"/><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0" y="0"/>
            <a:ext cx="13017500" cy="15113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3" name="Shape 3"/>
          <p:cNvSpPr/>
          <p:nvPr/>
        </p:nvSpPr>
        <p:spPr>
          <a:xfrm>
            <a:off x="1041400" y="317500"/>
            <a:ext cx="10680700" cy="1244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0">
              <a:lnSpc>
                <a:spcPct val="90000"/>
              </a:lnSpc>
              <a:tabLst>
                <a:tab pos="952500" algn="l"/>
              </a:tabLst>
              <a:defRPr sz="6400" b="1">
                <a:solidFill>
                  <a:srgbClr val="FFFFFF"/>
                </a:solidFill>
              </a:defRPr>
            </a:lvl1pPr>
          </a:lstStyle>
          <a:p>
            <a:r>
              <a:t>Contents</a:t>
            </a:r>
          </a:p>
        </p:txBody>
      </p:sp>
      <p:sp>
        <p:nvSpPr>
          <p:cNvPr id="4" name="Shape 4"/>
          <p:cNvSpPr/>
          <p:nvPr/>
        </p:nvSpPr>
        <p:spPr>
          <a:xfrm>
            <a:off x="0" y="8978900"/>
            <a:ext cx="13004800" cy="7747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5" name="Shape 5"/>
          <p:cNvSpPr/>
          <p:nvPr/>
        </p:nvSpPr>
        <p:spPr>
          <a:xfrm>
            <a:off x="1041400" y="9169400"/>
            <a:ext cx="54102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sz="2000" b="1">
                <a:solidFill>
                  <a:srgbClr val="FFFFFF"/>
                </a:solidFill>
              </a:defRPr>
            </a:lvl1pPr>
          </a:lstStyle>
          <a:p>
            <a:r>
              <a:t>Click on the hyperlink title you wish to view</a:t>
            </a:r>
          </a:p>
        </p:txBody>
      </p:sp>
      <p:pic>
        <p:nvPicPr>
          <p:cNvPr id="6" name="Cursor.png"/>
          <p:cNvPicPr>
            <a:picLocks noChangeAspect="1"/>
          </p:cNvPicPr>
          <p:nvPr/>
        </p:nvPicPr>
        <p:blipFill>
          <a:blip r:embed="rId9">
            <a:extLst/>
          </a:blip>
          <a:stretch>
            <a:fillRect/>
          </a:stretch>
        </p:blipFill>
        <p:spPr>
          <a:xfrm>
            <a:off x="7404100" y="9218014"/>
            <a:ext cx="241300" cy="342901"/>
          </a:xfrm>
          <a:prstGeom prst="rect">
            <a:avLst/>
          </a:prstGeom>
          <a:ln w="12700">
            <a:miter lim="400000"/>
          </a:ln>
        </p:spPr>
      </p:pic>
      <p:sp>
        <p:nvSpPr>
          <p:cNvPr id="7" name="Shape 7"/>
          <p:cNvSpPr>
            <a:spLocks noGrp="1"/>
          </p:cNvSpPr>
          <p:nvPr>
            <p:ph type="body" idx="1"/>
          </p:nvPr>
        </p:nvSpPr>
        <p:spPr>
          <a:xfrm>
            <a:off x="1752600" y="2019300"/>
            <a:ext cx="106807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534034"/>
          <a:lstStyle>
            <a:lvl2pPr marL="720000" indent="-360000">
              <a:spcBef>
                <a:spcPts val="500"/>
              </a:spcBef>
              <a:buClrTx/>
              <a:buFontTx/>
              <a:buChar char="•"/>
              <a:defRPr sz="2200" b="0"/>
            </a:lvl2pPr>
            <a:lvl3pPr marL="1079999" indent="-360000">
              <a:spcBef>
                <a:spcPts val="500"/>
              </a:spcBef>
              <a:buClrTx/>
              <a:buSzPct val="100000"/>
              <a:buFontTx/>
              <a:buChar char="•"/>
              <a:defRPr sz="2200" b="0"/>
            </a:lvl3pPr>
            <a:lvl4pPr marL="1440000" indent="-360000">
              <a:spcBef>
                <a:spcPts val="500"/>
              </a:spcBef>
              <a:buClrTx/>
              <a:buSzPct val="100000"/>
              <a:buFontTx/>
              <a:buChar char="•"/>
              <a:defRPr sz="2200" b="0"/>
            </a:lvl4pPr>
            <a:lvl5pPr marL="1799999" indent="-360000">
              <a:spcBef>
                <a:spcPts val="500"/>
              </a:spcBef>
              <a:buClrTx/>
              <a:buSzPct val="100000"/>
              <a:buFontTx/>
              <a:buChar char="•"/>
              <a:defRPr sz="2200" b="0"/>
            </a:lvl5pPr>
          </a:lstStyle>
          <a:p>
            <a:r>
              <a:t>Body Level One</a:t>
            </a:r>
          </a:p>
          <a:p>
            <a:pPr lvl="1"/>
            <a:r>
              <a:t>Body Level Two</a:t>
            </a:r>
          </a:p>
          <a:p>
            <a:pPr lvl="2"/>
            <a:r>
              <a:t>Body Level Three</a:t>
            </a:r>
          </a:p>
          <a:p>
            <a:pPr lvl="3"/>
            <a:r>
              <a:t>Body Level Four</a:t>
            </a:r>
          </a:p>
          <a:p>
            <a:pPr lvl="4"/>
            <a:r>
              <a:t>Body Level Five</a:t>
            </a:r>
          </a:p>
        </p:txBody>
      </p:sp>
      <p:sp>
        <p:nvSpPr>
          <p:cNvPr id="8" name="Shape 8"/>
          <p:cNvSpPr>
            <a:spLocks noGrp="1"/>
          </p:cNvSpPr>
          <p:nvPr>
            <p:ph type="title"/>
          </p:nvPr>
        </p:nvSpPr>
        <p:spPr>
          <a:xfrm>
            <a:off x="889000" y="1790700"/>
            <a:ext cx="10464800" cy="118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9" name="Shape 9"/>
          <p:cNvSpPr>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marL="0" algn="ctr" defTabSz="584200">
              <a:tabLst/>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1pPr>
      <a:lvl2pPr marL="0" marR="0" indent="228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2pPr>
      <a:lvl3pPr marL="0" marR="0" indent="457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3pPr>
      <a:lvl4pPr marL="0" marR="0" indent="685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4pPr>
      <a:lvl5pPr marL="0" marR="0" indent="9144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5pPr>
      <a:lvl6pPr marL="0" marR="0" indent="11430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6pPr>
      <a:lvl7pPr marL="0" marR="0" indent="1371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7pPr>
      <a:lvl8pPr marL="0" marR="0" indent="1600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8pPr>
      <a:lvl9pPr marL="0" marR="0" indent="1828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9pPr>
    </p:titleStyle>
    <p:bodyStyle>
      <a:lvl1pPr marL="360000" marR="0" indent="-360000"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1pPr>
      <a:lvl2pPr marL="75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2pPr>
      <a:lvl3pPr marL="11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3pPr>
      <a:lvl4pPr marL="14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4pPr>
      <a:lvl5pPr marL="183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5pPr>
      <a:lvl6pPr marL="219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6pPr>
      <a:lvl7pPr marL="2552726"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7pPr>
      <a:lvl8pPr marL="29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8pPr>
      <a:lvl9pPr marL="32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eg"/><Relationship Id="rId3"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image" Target="../media/image4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2.xml.rels><?xml version="1.0" encoding="UTF-8" standalone="yes"?>
<Relationships xmlns="http://schemas.openxmlformats.org/package/2006/relationships"><Relationship Id="rId11" Type="http://schemas.openxmlformats.org/officeDocument/2006/relationships/slide" Target="slide39.xml"/><Relationship Id="rId12" Type="http://schemas.openxmlformats.org/officeDocument/2006/relationships/slide" Target="slide41.xml"/><Relationship Id="rId1" Type="http://schemas.openxmlformats.org/officeDocument/2006/relationships/slideLayout" Target="../slideLayouts/slideLayout2.xml"/><Relationship Id="rId2" Type="http://schemas.openxmlformats.org/officeDocument/2006/relationships/slide" Target="slide3.xml"/><Relationship Id="rId3" Type="http://schemas.openxmlformats.org/officeDocument/2006/relationships/slide" Target="slide7.xml"/><Relationship Id="rId4" Type="http://schemas.openxmlformats.org/officeDocument/2006/relationships/slide" Target="slide8.xml"/><Relationship Id="rId5" Type="http://schemas.openxmlformats.org/officeDocument/2006/relationships/slide" Target="slide17.xml"/><Relationship Id="rId6" Type="http://schemas.openxmlformats.org/officeDocument/2006/relationships/slide" Target="slide21.xml"/><Relationship Id="rId7" Type="http://schemas.openxmlformats.org/officeDocument/2006/relationships/slide" Target="slide26.xml"/><Relationship Id="rId8" Type="http://schemas.openxmlformats.org/officeDocument/2006/relationships/slide" Target="slide27.xml"/><Relationship Id="rId9" Type="http://schemas.openxmlformats.org/officeDocument/2006/relationships/slide" Target="slide33.xml"/><Relationship Id="rId10" Type="http://schemas.openxmlformats.org/officeDocument/2006/relationships/slide" Target="slide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jpeg"/><Relationship Id="rId1" Type="http://schemas.openxmlformats.org/officeDocument/2006/relationships/slideLayout" Target="../slideLayouts/slideLayout1.xml"/><Relationship Id="rId2"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32.xml.rels><?xml version="1.0" encoding="UTF-8" standalone="yes"?>
<Relationships xmlns="http://schemas.openxmlformats.org/package/2006/relationships"><Relationship Id="rId11" Type="http://schemas.openxmlformats.org/officeDocument/2006/relationships/image" Target="../media/image90.png"/><Relationship Id="rId12" Type="http://schemas.openxmlformats.org/officeDocument/2006/relationships/image" Target="../media/image91.png"/><Relationship Id="rId13" Type="http://schemas.openxmlformats.org/officeDocument/2006/relationships/image" Target="../media/image92.png"/><Relationship Id="rId14" Type="http://schemas.openxmlformats.org/officeDocument/2006/relationships/image" Target="../media/image9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96.png"/><Relationship Id="rId18" Type="http://schemas.openxmlformats.org/officeDocument/2006/relationships/image" Target="../media/image97.png"/><Relationship Id="rId1" Type="http://schemas.openxmlformats.org/officeDocument/2006/relationships/slideLayout" Target="../slideLayouts/slideLayout1.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1.xml"/><Relationship Id="rId2" Type="http://schemas.openxmlformats.org/officeDocument/2006/relationships/image" Target="../media/image102.png"/></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jpeg"/><Relationship Id="rId6" Type="http://schemas.openxmlformats.org/officeDocument/2006/relationships/image" Target="../media/image110.png"/><Relationship Id="rId7" Type="http://schemas.openxmlformats.org/officeDocument/2006/relationships/image" Target="../media/image111.png"/><Relationship Id="rId1" Type="http://schemas.openxmlformats.org/officeDocument/2006/relationships/slideLayout" Target="../slideLayouts/slideLayout1.xml"/><Relationship Id="rId2" Type="http://schemas.openxmlformats.org/officeDocument/2006/relationships/image" Target="../media/image106.tif"/></Relationships>
</file>

<file path=ppt/slides/_rels/slide36.xml.rels><?xml version="1.0" encoding="UTF-8" standalone="yes"?>
<Relationships xmlns="http://schemas.openxmlformats.org/package/2006/relationships"><Relationship Id="rId11" Type="http://schemas.openxmlformats.org/officeDocument/2006/relationships/image" Target="../media/image121.png"/><Relationship Id="rId12" Type="http://schemas.openxmlformats.org/officeDocument/2006/relationships/image" Target="../media/image122.png"/><Relationship Id="rId13" Type="http://schemas.openxmlformats.org/officeDocument/2006/relationships/image" Target="../media/image123.png"/><Relationship Id="rId1" Type="http://schemas.openxmlformats.org/officeDocument/2006/relationships/slideLayout" Target="../slideLayouts/slideLayout1.xml"/><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20.png"/></Relationships>
</file>

<file path=ppt/slides/_rels/slide37.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1" Type="http://schemas.openxmlformats.org/officeDocument/2006/relationships/slideLayout" Target="../slideLayouts/slideLayout1.xml"/><Relationship Id="rId2" Type="http://schemas.openxmlformats.org/officeDocument/2006/relationships/image" Target="../media/image124.png"/></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27.png"/><Relationship Id="rId1" Type="http://schemas.openxmlformats.org/officeDocument/2006/relationships/slideLayout" Target="../slideLayouts/slideLayout1.xml"/><Relationship Id="rId2" Type="http://schemas.openxmlformats.org/officeDocument/2006/relationships/image" Target="../media/image128.png"/></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37.png"/><Relationship Id="rId1" Type="http://schemas.openxmlformats.org/officeDocument/2006/relationships/slideLayout" Target="../slideLayouts/slideLayout1.xml"/><Relationship Id="rId2" Type="http://schemas.openxmlformats.org/officeDocument/2006/relationships/image" Target="../media/image1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1.png"/><Relationship Id="rId3" Type="http://schemas.openxmlformats.org/officeDocument/2006/relationships/image" Target="../media/image142.png"/></Relationships>
</file>

<file path=ppt/slides/_rels/slide42.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1" Type="http://schemas.openxmlformats.org/officeDocument/2006/relationships/slideLayout" Target="../slideLayouts/slideLayout1.xml"/><Relationship Id="rId2" Type="http://schemas.openxmlformats.org/officeDocument/2006/relationships/image" Target="../media/image1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8.jpeg"/><Relationship Id="rId3" Type="http://schemas.openxmlformats.org/officeDocument/2006/relationships/image" Target="../media/image14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0.jpeg"/><Relationship Id="rId3" Type="http://schemas.openxmlformats.org/officeDocument/2006/relationships/image" Target="../media/image15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biozone.com.au/faqconditionsofus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gnu.org/copyleft/fdl.html" TargetMode="External"/><Relationship Id="rId3" Type="http://schemas.openxmlformats.org/officeDocument/2006/relationships/hyperlink" Target="http://creativecommons.org/licenses/by-sa/3.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creativecommons.org/licenses/by/2.0/" TargetMode="External"/><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 Id="rId3"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p:nvPr>
        </p:nvSpPr>
        <p:spPr>
          <a:xfrm>
            <a:off x="368300" y="368300"/>
            <a:ext cx="5389712" cy="2515245"/>
          </a:xfrm>
          <a:prstGeom prst="rect">
            <a:avLst/>
          </a:prstGeom>
        </p:spPr>
        <p:txBody>
          <a:bodyPr/>
          <a:lstStyle/>
          <a:p>
            <a:pPr>
              <a:tabLst>
                <a:tab pos="952500" algn="l"/>
              </a:tabLst>
            </a:pPr>
            <a:r>
              <a:t>Reproductive Isolating</a:t>
            </a:r>
          </a:p>
          <a:p>
            <a:pPr>
              <a:tabLst>
                <a:tab pos="952500" algn="l"/>
              </a:tabLst>
            </a:pPr>
            <a:r>
              <a:t>Mechanisms</a:t>
            </a:r>
          </a:p>
        </p:txBody>
      </p:sp>
      <p:sp>
        <p:nvSpPr>
          <p:cNvPr id="187" name="Shape 187"/>
          <p:cNvSpPr>
            <a:spLocks noGrp="1"/>
          </p:cNvSpPr>
          <p:nvPr>
            <p:ph type="body" sz="half" idx="1"/>
          </p:nvPr>
        </p:nvSpPr>
        <p:spPr>
          <a:xfrm>
            <a:off x="368300" y="3087637"/>
            <a:ext cx="5956300" cy="6246863"/>
          </a:xfrm>
          <a:prstGeom prst="rect">
            <a:avLst/>
          </a:prstGeom>
        </p:spPr>
        <p:txBody>
          <a:bodyPr/>
          <a:lstStyle/>
          <a:p>
            <a:pPr>
              <a:lnSpc>
                <a:spcPts val="3200"/>
              </a:lnSpc>
              <a:tabLst>
                <a:tab pos="1016000" algn="l"/>
              </a:tabLst>
            </a:pPr>
            <a:r>
              <a:rPr dirty="0"/>
              <a:t>Reproductive isolating mechanisms are categorised according to when and how they operate:</a:t>
            </a:r>
          </a:p>
          <a:p>
            <a:pPr marL="772200" lvl="1" indent="-412200">
              <a:buClr>
                <a:schemeClr val="tx2">
                  <a:lumMod val="10000"/>
                </a:schemeClr>
              </a:buClr>
              <a:tabLst>
                <a:tab pos="1384300" algn="l"/>
              </a:tabLst>
            </a:pPr>
            <a:r>
              <a:rPr b="1" dirty="0">
                <a:solidFill>
                  <a:srgbClr val="006994"/>
                </a:solidFill>
              </a:rPr>
              <a:t>Prezygotic</a:t>
            </a:r>
            <a:r>
              <a:rPr dirty="0"/>
              <a:t> mechanisms operate before fertilisation occurs. They include:</a:t>
            </a:r>
          </a:p>
          <a:p>
            <a:pPr marL="965499" lvl="2" indent="-317500">
              <a:spcBef>
                <a:spcPts val="1000"/>
              </a:spcBef>
              <a:buClr>
                <a:schemeClr val="tx2">
                  <a:lumMod val="10000"/>
                </a:schemeClr>
              </a:buClr>
              <a:tabLst>
                <a:tab pos="1638300" algn="l"/>
              </a:tabLst>
            </a:pPr>
            <a:r>
              <a:rPr dirty="0"/>
              <a:t>habitat preference</a:t>
            </a:r>
          </a:p>
          <a:p>
            <a:pPr marL="965499" lvl="2" indent="-317500">
              <a:spcBef>
                <a:spcPts val="1000"/>
              </a:spcBef>
              <a:buClr>
                <a:schemeClr val="tx2">
                  <a:lumMod val="10000"/>
                </a:schemeClr>
              </a:buClr>
              <a:tabLst>
                <a:tab pos="1638300" algn="l"/>
              </a:tabLst>
            </a:pPr>
            <a:r>
              <a:rPr dirty="0"/>
              <a:t>behavioural incompatibility </a:t>
            </a:r>
          </a:p>
          <a:p>
            <a:pPr marL="965499" lvl="2" indent="-317500">
              <a:spcBef>
                <a:spcPts val="1000"/>
              </a:spcBef>
              <a:buClr>
                <a:schemeClr val="tx2">
                  <a:lumMod val="10000"/>
                </a:schemeClr>
              </a:buClr>
              <a:tabLst>
                <a:tab pos="1638300" algn="l"/>
              </a:tabLst>
            </a:pPr>
            <a:r>
              <a:rPr dirty="0"/>
              <a:t>structural incompatibility</a:t>
            </a:r>
          </a:p>
          <a:p>
            <a:pPr marL="965499" lvl="2" indent="-317500">
              <a:spcBef>
                <a:spcPts val="2000"/>
              </a:spcBef>
              <a:buClr>
                <a:schemeClr val="tx2">
                  <a:lumMod val="10000"/>
                </a:schemeClr>
              </a:buClr>
              <a:tabLst>
                <a:tab pos="1638300" algn="l"/>
              </a:tabLst>
            </a:pPr>
            <a:r>
              <a:rPr dirty="0"/>
              <a:t>physiological incompatibility</a:t>
            </a:r>
          </a:p>
          <a:p>
            <a:pPr marL="720000" lvl="1" indent="-360000">
              <a:buClr>
                <a:schemeClr val="tx2">
                  <a:lumMod val="10000"/>
                </a:schemeClr>
              </a:buClr>
              <a:tabLst>
                <a:tab pos="1384300" algn="l"/>
              </a:tabLst>
            </a:pPr>
            <a:r>
              <a:rPr b="1" dirty="0">
                <a:solidFill>
                  <a:srgbClr val="006994"/>
                </a:solidFill>
              </a:rPr>
              <a:t>Postzygotic</a:t>
            </a:r>
            <a:r>
              <a:rPr dirty="0"/>
              <a:t> mechanisms operate after fertilisation has occurred. They include:</a:t>
            </a:r>
          </a:p>
          <a:p>
            <a:pPr marL="965499" lvl="2" indent="-317500">
              <a:spcBef>
                <a:spcPts val="1000"/>
              </a:spcBef>
              <a:tabLst>
                <a:tab pos="1638300" algn="l"/>
              </a:tabLst>
            </a:pPr>
            <a:r>
              <a:rPr dirty="0"/>
              <a:t>zygote mortality</a:t>
            </a:r>
          </a:p>
          <a:p>
            <a:pPr marL="965499" lvl="2" indent="-317500">
              <a:spcBef>
                <a:spcPts val="1000"/>
              </a:spcBef>
              <a:tabLst>
                <a:tab pos="1638300" algn="l"/>
              </a:tabLst>
            </a:pPr>
            <a:r>
              <a:rPr dirty="0"/>
              <a:t>poor hybrid fitness</a:t>
            </a:r>
          </a:p>
          <a:p>
            <a:pPr marL="965499" lvl="2" indent="-317500">
              <a:spcBef>
                <a:spcPts val="1000"/>
              </a:spcBef>
              <a:tabLst>
                <a:tab pos="1638300" algn="l"/>
              </a:tabLst>
            </a:pPr>
            <a:r>
              <a:rPr dirty="0"/>
              <a:t>hybrid sterility</a:t>
            </a:r>
          </a:p>
        </p:txBody>
      </p:sp>
      <p:pic>
        <p:nvPicPr>
          <p:cNvPr id="188" name="Empid flies mating.jpg"/>
          <p:cNvPicPr>
            <a:picLocks noChangeAspect="1"/>
          </p:cNvPicPr>
          <p:nvPr/>
        </p:nvPicPr>
        <p:blipFill>
          <a:blip r:embed="rId2">
            <a:extLst/>
          </a:blip>
          <a:stretch>
            <a:fillRect/>
          </a:stretch>
        </p:blipFill>
        <p:spPr>
          <a:xfrm>
            <a:off x="6550555" y="-17959"/>
            <a:ext cx="6542152" cy="9858309"/>
          </a:xfrm>
          <a:prstGeom prst="rect">
            <a:avLst/>
          </a:prstGeom>
          <a:ln w="25400">
            <a:solidFill>
              <a:srgbClr val="FFFFFF"/>
            </a:solidFill>
            <a:miter lim="400000"/>
          </a:ln>
        </p:spPr>
      </p:pic>
      <p:sp>
        <p:nvSpPr>
          <p:cNvPr id="189" name="Shape 189"/>
          <p:cNvSpPr/>
          <p:nvPr/>
        </p:nvSpPr>
        <p:spPr>
          <a:xfrm>
            <a:off x="6635675" y="9487938"/>
            <a:ext cx="609756" cy="1757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500">
                <a:solidFill>
                  <a:srgbClr val="000000"/>
                </a:solidFill>
              </a:defRPr>
            </a:lvl1pPr>
          </a:lstStyle>
          <a:p>
            <a:r>
              <a:t>Onno Zweers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8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8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8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87">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187">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187">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1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1"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7119092" y="0"/>
            <a:ext cx="5885708" cy="97663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92" name="Shape 192"/>
          <p:cNvSpPr>
            <a:spLocks noGrp="1"/>
          </p:cNvSpPr>
          <p:nvPr>
            <p:ph type="title"/>
          </p:nvPr>
        </p:nvSpPr>
        <p:spPr>
          <a:xfrm>
            <a:off x="381000" y="342900"/>
            <a:ext cx="5970032" cy="2476550"/>
          </a:xfrm>
          <a:prstGeom prst="rect">
            <a:avLst/>
          </a:prstGeom>
        </p:spPr>
        <p:txBody>
          <a:bodyPr/>
          <a:lstStyle/>
          <a:p>
            <a:pPr>
              <a:tabLst>
                <a:tab pos="952500" algn="l"/>
              </a:tabLst>
            </a:pPr>
            <a:r>
              <a:t>Prezygotic Isolating</a:t>
            </a:r>
          </a:p>
          <a:p>
            <a:pPr>
              <a:tabLst>
                <a:tab pos="952500" algn="l"/>
              </a:tabLst>
            </a:pPr>
            <a:r>
              <a:t>Mechanisms</a:t>
            </a:r>
          </a:p>
        </p:txBody>
      </p:sp>
      <p:sp>
        <p:nvSpPr>
          <p:cNvPr id="193" name="Shape 193"/>
          <p:cNvSpPr>
            <a:spLocks noGrp="1"/>
          </p:cNvSpPr>
          <p:nvPr>
            <p:ph type="body" sz="half" idx="1"/>
          </p:nvPr>
        </p:nvSpPr>
        <p:spPr>
          <a:xfrm>
            <a:off x="471030" y="3730664"/>
            <a:ext cx="5789971" cy="5890857"/>
          </a:xfrm>
          <a:prstGeom prst="rect">
            <a:avLst/>
          </a:prstGeom>
        </p:spPr>
        <p:txBody>
          <a:bodyPr/>
          <a:lstStyle/>
          <a:p>
            <a:pPr>
              <a:tabLst>
                <a:tab pos="1016000" algn="l"/>
              </a:tabLst>
            </a:pPr>
            <a:r>
              <a:rPr b="1">
                <a:solidFill>
                  <a:srgbClr val="006994"/>
                </a:solidFill>
              </a:rPr>
              <a:t>Prezygotic isolating mechanisms</a:t>
            </a:r>
            <a:r>
              <a:t> act before fertilisation to prevent successful reproduction.</a:t>
            </a:r>
          </a:p>
          <a:p>
            <a:pPr>
              <a:tabLst>
                <a:tab pos="1016000" algn="l"/>
              </a:tabLst>
            </a:pPr>
            <a:r>
              <a:rPr b="1">
                <a:solidFill>
                  <a:srgbClr val="006994"/>
                </a:solidFill>
              </a:rPr>
              <a:t>Ecological</a:t>
            </a:r>
            <a:r>
              <a:t> or </a:t>
            </a:r>
            <a:r>
              <a:rPr b="1">
                <a:solidFill>
                  <a:srgbClr val="006994"/>
                </a:solidFill>
              </a:rPr>
              <a:t>habitat</a:t>
            </a:r>
            <a:r>
              <a:t>:</a:t>
            </a:r>
          </a:p>
          <a:p>
            <a:pPr marL="720000" lvl="1" indent="-360000">
              <a:spcBef>
                <a:spcPts val="2000"/>
              </a:spcBef>
              <a:tabLst>
                <a:tab pos="1384300" algn="l"/>
              </a:tabLst>
            </a:pPr>
            <a:r>
              <a:t>Different species may occupy different habitats within the same geographical area, e.g. desert and coastal species, ground or tree dwelling.</a:t>
            </a:r>
          </a:p>
          <a:p>
            <a:pPr marL="720000" lvl="1" indent="-360000">
              <a:spcBef>
                <a:spcPts val="2000"/>
              </a:spcBef>
              <a:tabLst>
                <a:tab pos="1384300" algn="l"/>
              </a:tabLst>
            </a:pPr>
            <a:r>
              <a:t>In Australia, the red-browed and brown treecreepers (</a:t>
            </a:r>
            <a:r>
              <a:rPr i="1"/>
              <a:t>Climacteris</a:t>
            </a:r>
            <a:r>
              <a:t> spp.) occupy the same range in south-east Australia and both species feed largely on ants.However, the brown spends most of its time foraging on the ground or on fallen logs while the red-browed forages almost entirely in the trees.</a:t>
            </a:r>
          </a:p>
        </p:txBody>
      </p:sp>
      <p:sp>
        <p:nvSpPr>
          <p:cNvPr id="194" name="Shape 194"/>
          <p:cNvSpPr/>
          <p:nvPr/>
        </p:nvSpPr>
        <p:spPr>
          <a:xfrm>
            <a:off x="7414259" y="8831438"/>
            <a:ext cx="5138342"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nSpc>
                <a:spcPts val="2400"/>
              </a:lnSpc>
              <a:tabLst>
                <a:tab pos="520700" algn="l"/>
              </a:tabLst>
            </a:lvl1pPr>
          </a:lstStyle>
          <a:p>
            <a:r>
              <a:t>Brown (top) and red-browed (bottom) treecreepers occupy different parts of the habitat.</a:t>
            </a:r>
          </a:p>
        </p:txBody>
      </p:sp>
      <p:pic>
        <p:nvPicPr>
          <p:cNvPr id="195" name="Redbrowed treecreeper-aviceda.jpg"/>
          <p:cNvPicPr>
            <a:picLocks noChangeAspect="1"/>
          </p:cNvPicPr>
          <p:nvPr/>
        </p:nvPicPr>
        <p:blipFill>
          <a:blip r:embed="rId2">
            <a:extLst/>
          </a:blip>
          <a:srcRect l="15160" t="14471" r="20589" b="8368"/>
          <a:stretch>
            <a:fillRect/>
          </a:stretch>
        </p:blipFill>
        <p:spPr>
          <a:xfrm>
            <a:off x="7505476" y="4681270"/>
            <a:ext cx="5113049" cy="4093625"/>
          </a:xfrm>
          <a:prstGeom prst="rect">
            <a:avLst/>
          </a:prstGeom>
          <a:ln w="25400">
            <a:solidFill>
              <a:srgbClr val="FFFFFF"/>
            </a:solidFill>
            <a:miter lim="400000"/>
          </a:ln>
        </p:spPr>
      </p:pic>
      <p:pic>
        <p:nvPicPr>
          <p:cNvPr id="196" name="Brown_Treecreeper_2_Aviceda.jpg"/>
          <p:cNvPicPr>
            <a:picLocks noChangeAspect="1"/>
          </p:cNvPicPr>
          <p:nvPr/>
        </p:nvPicPr>
        <p:blipFill>
          <a:blip r:embed="rId3">
            <a:extLst/>
          </a:blip>
          <a:srcRect t="10440" b="13526"/>
          <a:stretch>
            <a:fillRect/>
          </a:stretch>
        </p:blipFill>
        <p:spPr>
          <a:xfrm>
            <a:off x="7505475" y="541024"/>
            <a:ext cx="5112942" cy="4071224"/>
          </a:xfrm>
          <a:prstGeom prst="rect">
            <a:avLst/>
          </a:prstGeom>
          <a:ln w="25400">
            <a:solidFill>
              <a:srgbClr val="FFFFFF"/>
            </a:solidFill>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368300" y="368300"/>
            <a:ext cx="7857977" cy="1667520"/>
          </a:xfrm>
          <a:prstGeom prst="rect">
            <a:avLst/>
          </a:prstGeom>
        </p:spPr>
        <p:txBody>
          <a:bodyPr/>
          <a:lstStyle/>
          <a:p>
            <a:pPr>
              <a:tabLst>
                <a:tab pos="952500" algn="l"/>
              </a:tabLst>
            </a:pPr>
            <a:r>
              <a:t>Prezygotic Isolating</a:t>
            </a:r>
          </a:p>
          <a:p>
            <a:pPr>
              <a:tabLst>
                <a:tab pos="952500" algn="l"/>
              </a:tabLst>
            </a:pPr>
            <a:r>
              <a:t>Mechanisms 2</a:t>
            </a:r>
          </a:p>
        </p:txBody>
      </p:sp>
      <p:sp>
        <p:nvSpPr>
          <p:cNvPr id="199" name="Shape 199"/>
          <p:cNvSpPr/>
          <p:nvPr/>
        </p:nvSpPr>
        <p:spPr>
          <a:xfrm>
            <a:off x="7035800" y="2311400"/>
            <a:ext cx="5956300" cy="74422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00" name="Shape 200"/>
          <p:cNvSpPr>
            <a:spLocks noGrp="1"/>
          </p:cNvSpPr>
          <p:nvPr>
            <p:ph type="body" sz="quarter" idx="1"/>
          </p:nvPr>
        </p:nvSpPr>
        <p:spPr>
          <a:xfrm>
            <a:off x="368300" y="2607766"/>
            <a:ext cx="5405488" cy="2850010"/>
          </a:xfrm>
          <a:prstGeom prst="rect">
            <a:avLst/>
          </a:prstGeom>
        </p:spPr>
        <p:txBody>
          <a:bodyPr/>
          <a:lstStyle/>
          <a:p>
            <a:pPr>
              <a:tabLst>
                <a:tab pos="1016000" algn="l"/>
              </a:tabLst>
            </a:pPr>
            <a:r>
              <a:rPr b="1">
                <a:solidFill>
                  <a:srgbClr val="006994"/>
                </a:solidFill>
              </a:rPr>
              <a:t>Temporal</a:t>
            </a:r>
            <a:r>
              <a:t> (time-based):</a:t>
            </a:r>
          </a:p>
          <a:p>
            <a:pPr marL="720000" lvl="1" indent="-360000">
              <a:tabLst>
                <a:tab pos="1003300" algn="l"/>
              </a:tabLst>
            </a:pPr>
            <a:r>
              <a:t>Species may have different activity patterns; they may be nocturnal or diurnal, or breed at different seasons.</a:t>
            </a:r>
          </a:p>
          <a:p>
            <a:pPr marL="720000" lvl="1" indent="-360000">
              <a:tabLst>
                <a:tab pos="1003300" algn="l"/>
              </a:tabLst>
            </a:pPr>
            <a:r>
              <a:t>In the hypothetical example on the right, the two species of butterfly will never mate because they breed at different times of the year.</a:t>
            </a:r>
          </a:p>
        </p:txBody>
      </p:sp>
      <p:grpSp>
        <p:nvGrpSpPr>
          <p:cNvPr id="207" name="Group 207"/>
          <p:cNvGrpSpPr/>
          <p:nvPr/>
        </p:nvGrpSpPr>
        <p:grpSpPr>
          <a:xfrm>
            <a:off x="7465253" y="2529743"/>
            <a:ext cx="4902749" cy="6985002"/>
            <a:chOff x="0" y="0"/>
            <a:chExt cx="4902748" cy="6985001"/>
          </a:xfrm>
        </p:grpSpPr>
        <p:pic>
          <p:nvPicPr>
            <p:cNvPr id="201" name="RIM Prezygotic 2 B chart.pdf"/>
            <p:cNvPicPr>
              <a:picLocks noChangeAspect="1"/>
            </p:cNvPicPr>
            <p:nvPr/>
          </p:nvPicPr>
          <p:blipFill>
            <a:blip r:embed="rId2">
              <a:extLst/>
            </a:blip>
            <a:stretch>
              <a:fillRect/>
            </a:stretch>
          </p:blipFill>
          <p:spPr>
            <a:xfrm>
              <a:off x="1959" y="5178787"/>
              <a:ext cx="4593502" cy="1806215"/>
            </a:xfrm>
            <a:prstGeom prst="rect">
              <a:avLst/>
            </a:prstGeom>
            <a:ln w="12700" cap="flat">
              <a:noFill/>
              <a:miter lim="400000"/>
            </a:ln>
            <a:effectLst/>
          </p:spPr>
        </p:pic>
        <p:pic>
          <p:nvPicPr>
            <p:cNvPr id="202" name="RIM Prezygotic 2 A chart.pdf"/>
            <p:cNvPicPr>
              <a:picLocks noChangeAspect="1"/>
            </p:cNvPicPr>
            <p:nvPr/>
          </p:nvPicPr>
          <p:blipFill>
            <a:blip r:embed="rId3">
              <a:extLst/>
            </a:blip>
            <a:stretch>
              <a:fillRect/>
            </a:stretch>
          </p:blipFill>
          <p:spPr>
            <a:xfrm>
              <a:off x="0" y="1561999"/>
              <a:ext cx="4629715" cy="1792845"/>
            </a:xfrm>
            <a:prstGeom prst="rect">
              <a:avLst/>
            </a:prstGeom>
            <a:ln w="12700" cap="flat">
              <a:noFill/>
              <a:miter lim="400000"/>
            </a:ln>
            <a:effectLst/>
          </p:spPr>
        </p:pic>
        <p:pic>
          <p:nvPicPr>
            <p:cNvPr id="203" name="Butterfly-IMSI.png"/>
            <p:cNvPicPr>
              <a:picLocks noChangeAspect="1"/>
            </p:cNvPicPr>
            <p:nvPr/>
          </p:nvPicPr>
          <p:blipFill>
            <a:blip r:embed="rId4">
              <a:extLst/>
            </a:blip>
            <a:stretch>
              <a:fillRect/>
            </a:stretch>
          </p:blipFill>
          <p:spPr>
            <a:xfrm>
              <a:off x="1826626" y="0"/>
              <a:ext cx="3007149" cy="2044861"/>
            </a:xfrm>
            <a:prstGeom prst="rect">
              <a:avLst/>
            </a:prstGeom>
            <a:ln w="12700" cap="flat">
              <a:noFill/>
              <a:miter lim="400000"/>
            </a:ln>
            <a:effectLst/>
          </p:spPr>
        </p:pic>
        <p:sp>
          <p:nvSpPr>
            <p:cNvPr id="204" name="Shape 204"/>
            <p:cNvSpPr/>
            <p:nvPr/>
          </p:nvSpPr>
          <p:spPr>
            <a:xfrm>
              <a:off x="27964" y="727982"/>
              <a:ext cx="1917701" cy="698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ts val="2400"/>
                </a:lnSpc>
                <a:tabLst>
                  <a:tab pos="520700" algn="l"/>
                </a:tabLst>
              </a:lvl1pPr>
            </a:lstStyle>
            <a:p>
              <a:r>
                <a:t>Breeding season for species A</a:t>
              </a:r>
            </a:p>
          </p:txBody>
        </p:sp>
        <p:sp>
          <p:nvSpPr>
            <p:cNvPr id="205" name="Shape 205"/>
            <p:cNvSpPr/>
            <p:nvPr/>
          </p:nvSpPr>
          <p:spPr>
            <a:xfrm>
              <a:off x="2985048" y="4799995"/>
              <a:ext cx="1917701"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ts val="2400"/>
                </a:lnSpc>
                <a:tabLst>
                  <a:tab pos="520700" algn="l"/>
                </a:tabLst>
              </a:lvl1pPr>
            </a:lstStyle>
            <a:p>
              <a:r>
                <a:t>Breeding season for species B</a:t>
              </a:r>
            </a:p>
          </p:txBody>
        </p:sp>
        <p:pic>
          <p:nvPicPr>
            <p:cNvPr id="206" name="Butterfly 2 Clearcut IMSI.png"/>
            <p:cNvPicPr>
              <a:picLocks noChangeAspect="1"/>
            </p:cNvPicPr>
            <p:nvPr/>
          </p:nvPicPr>
          <p:blipFill>
            <a:blip r:embed="rId5">
              <a:extLst/>
            </a:blip>
            <a:stretch>
              <a:fillRect/>
            </a:stretch>
          </p:blipFill>
          <p:spPr>
            <a:xfrm>
              <a:off x="108045" y="3938311"/>
              <a:ext cx="3002218" cy="2036841"/>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Group 211"/>
          <p:cNvGrpSpPr/>
          <p:nvPr/>
        </p:nvGrpSpPr>
        <p:grpSpPr>
          <a:xfrm>
            <a:off x="6432825" y="1202347"/>
            <a:ext cx="6057901" cy="2835788"/>
            <a:chOff x="0" y="0"/>
            <a:chExt cx="6057900" cy="2835787"/>
          </a:xfrm>
        </p:grpSpPr>
        <p:pic>
          <p:nvPicPr>
            <p:cNvPr id="209" name="Peacock couple OS21079.png"/>
            <p:cNvPicPr>
              <a:picLocks noChangeAspect="1"/>
            </p:cNvPicPr>
            <p:nvPr/>
          </p:nvPicPr>
          <p:blipFill>
            <a:blip r:embed="rId2">
              <a:extLst/>
            </a:blip>
            <a:stretch>
              <a:fillRect/>
            </a:stretch>
          </p:blipFill>
          <p:spPr>
            <a:xfrm>
              <a:off x="0" y="0"/>
              <a:ext cx="6057900" cy="2835788"/>
            </a:xfrm>
            <a:prstGeom prst="rect">
              <a:avLst/>
            </a:prstGeom>
            <a:ln w="12700" cap="flat">
              <a:noFill/>
              <a:miter lim="400000"/>
            </a:ln>
            <a:effectLst/>
          </p:spPr>
        </p:pic>
        <p:sp>
          <p:nvSpPr>
            <p:cNvPr id="210" name="Shape 210"/>
            <p:cNvSpPr/>
            <p:nvPr/>
          </p:nvSpPr>
          <p:spPr>
            <a:xfrm>
              <a:off x="3409674" y="570431"/>
              <a:ext cx="105479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lvl1pPr>
            </a:lstStyle>
            <a:p>
              <a:pPr>
                <a:defRPr b="0"/>
              </a:pPr>
              <a:r>
                <a:rPr b="1"/>
                <a:t>Peacock</a:t>
              </a:r>
            </a:p>
          </p:txBody>
        </p:sp>
      </p:grpSp>
      <p:sp>
        <p:nvSpPr>
          <p:cNvPr id="212" name="Shape 212"/>
          <p:cNvSpPr>
            <a:spLocks noGrp="1"/>
          </p:cNvSpPr>
          <p:nvPr>
            <p:ph type="title"/>
          </p:nvPr>
        </p:nvSpPr>
        <p:spPr>
          <a:xfrm>
            <a:off x="368300" y="368300"/>
            <a:ext cx="9660186" cy="1692920"/>
          </a:xfrm>
          <a:prstGeom prst="rect">
            <a:avLst/>
          </a:prstGeom>
        </p:spPr>
        <p:txBody>
          <a:bodyPr/>
          <a:lstStyle>
            <a:lvl1pPr>
              <a:tabLst>
                <a:tab pos="952500" algn="l"/>
              </a:tabLst>
            </a:lvl1pPr>
          </a:lstStyle>
          <a:p>
            <a:r>
              <a:t>Prezygotic Isolating Mechanisms</a:t>
            </a:r>
          </a:p>
        </p:txBody>
      </p:sp>
      <p:sp>
        <p:nvSpPr>
          <p:cNvPr id="213" name="Shape 213"/>
          <p:cNvSpPr>
            <a:spLocks noGrp="1"/>
          </p:cNvSpPr>
          <p:nvPr>
            <p:ph type="body" sz="half" idx="1"/>
          </p:nvPr>
        </p:nvSpPr>
        <p:spPr>
          <a:xfrm>
            <a:off x="368300" y="2637432"/>
            <a:ext cx="5777558" cy="6633568"/>
          </a:xfrm>
          <a:prstGeom prst="rect">
            <a:avLst/>
          </a:prstGeom>
        </p:spPr>
        <p:txBody>
          <a:bodyPr/>
          <a:lstStyle/>
          <a:p>
            <a:pPr>
              <a:lnSpc>
                <a:spcPts val="3100"/>
              </a:lnSpc>
              <a:spcBef>
                <a:spcPts val="1000"/>
              </a:spcBef>
              <a:tabLst>
                <a:tab pos="1016000" algn="l"/>
              </a:tabLst>
            </a:pPr>
            <a:r>
              <a:rPr b="1">
                <a:solidFill>
                  <a:srgbClr val="006994"/>
                </a:solidFill>
              </a:rPr>
              <a:t>Behavioural</a:t>
            </a:r>
            <a:r>
              <a:t>:</a:t>
            </a:r>
          </a:p>
          <a:p>
            <a:pPr marL="720000" lvl="1" indent="-360000">
              <a:lnSpc>
                <a:spcPts val="2700"/>
              </a:lnSpc>
              <a:spcBef>
                <a:spcPts val="2000"/>
              </a:spcBef>
              <a:tabLst>
                <a:tab pos="1384300" algn="l"/>
              </a:tabLst>
            </a:pPr>
            <a:r>
              <a:t>Species may have specific calls, rituals, or postures that enable them to recognise potential mates. For example, many bird species have elaborate courtship behaviours and sexually dimorphic plumage (males are often showy and brightly coloured).</a:t>
            </a:r>
          </a:p>
          <a:p>
            <a:pPr>
              <a:lnSpc>
                <a:spcPts val="3100"/>
              </a:lnSpc>
              <a:spcBef>
                <a:spcPts val="1000"/>
              </a:spcBef>
              <a:tabLst>
                <a:tab pos="1016000" algn="l"/>
              </a:tabLst>
            </a:pPr>
            <a:r>
              <a:rPr b="1">
                <a:solidFill>
                  <a:srgbClr val="006994"/>
                </a:solidFill>
              </a:rPr>
              <a:t>Structural</a:t>
            </a:r>
            <a:r>
              <a:t>:</a:t>
            </a:r>
          </a:p>
          <a:p>
            <a:pPr marL="720000" lvl="1" indent="-360000">
              <a:lnSpc>
                <a:spcPts val="2700"/>
              </a:lnSpc>
              <a:spcBef>
                <a:spcPts val="2000"/>
              </a:spcBef>
              <a:tabLst>
                <a:tab pos="1384300" algn="l"/>
              </a:tabLst>
            </a:pPr>
            <a:r>
              <a:t>For successful mating, species must have compatible copulatory apparatuses, appearance, and chemical make-up (odour, chemical attractants).</a:t>
            </a:r>
          </a:p>
          <a:p>
            <a:pPr>
              <a:lnSpc>
                <a:spcPts val="3100"/>
              </a:lnSpc>
              <a:spcBef>
                <a:spcPts val="1000"/>
              </a:spcBef>
              <a:tabLst>
                <a:tab pos="1016000" algn="l"/>
              </a:tabLst>
            </a:pPr>
            <a:r>
              <a:rPr b="1">
                <a:solidFill>
                  <a:srgbClr val="006994"/>
                </a:solidFill>
              </a:rPr>
              <a:t>Gamete mortality</a:t>
            </a:r>
            <a:r>
              <a:t>:</a:t>
            </a:r>
          </a:p>
          <a:p>
            <a:pPr marL="720000" lvl="1" indent="-360000">
              <a:lnSpc>
                <a:spcPts val="2700"/>
              </a:lnSpc>
              <a:spcBef>
                <a:spcPts val="2000"/>
              </a:spcBef>
              <a:tabLst>
                <a:tab pos="1384300" algn="l"/>
              </a:tabLst>
            </a:pPr>
            <a:r>
              <a:t>If sperm and egg fail to unite, fertilisation will be unsuccessful.</a:t>
            </a:r>
          </a:p>
        </p:txBody>
      </p:sp>
      <p:grpSp>
        <p:nvGrpSpPr>
          <p:cNvPr id="216" name="Group 216"/>
          <p:cNvGrpSpPr/>
          <p:nvPr/>
        </p:nvGrpSpPr>
        <p:grpSpPr>
          <a:xfrm>
            <a:off x="6438900" y="3920807"/>
            <a:ext cx="6680200" cy="2641601"/>
            <a:chOff x="0" y="0"/>
            <a:chExt cx="6680200" cy="2641600"/>
          </a:xfrm>
        </p:grpSpPr>
        <p:sp>
          <p:nvSpPr>
            <p:cNvPr id="214" name="Shape 214"/>
            <p:cNvSpPr/>
            <p:nvPr/>
          </p:nvSpPr>
          <p:spPr>
            <a:xfrm>
              <a:off x="3416300" y="620571"/>
              <a:ext cx="3263900" cy="868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nSpc>
                  <a:spcPts val="2400"/>
                </a:lnSpc>
                <a:tabLst>
                  <a:tab pos="520700" algn="l"/>
                </a:tabLst>
              </a:lvl1pPr>
            </a:lstStyle>
            <a:p>
              <a:r>
                <a:t>Many insects have very specific copulatory organs, which act like a lock and key</a:t>
              </a:r>
            </a:p>
          </p:txBody>
        </p:sp>
        <p:pic>
          <p:nvPicPr>
            <p:cNvPr id="215" name="Beetles-Mating copy.png"/>
            <p:cNvPicPr>
              <a:picLocks noChangeAspect="1"/>
            </p:cNvPicPr>
            <p:nvPr/>
          </p:nvPicPr>
          <p:blipFill>
            <a:blip r:embed="rId3">
              <a:extLst/>
            </a:blip>
            <a:stretch>
              <a:fillRect/>
            </a:stretch>
          </p:blipFill>
          <p:spPr>
            <a:xfrm>
              <a:off x="0" y="0"/>
              <a:ext cx="4160001" cy="2641600"/>
            </a:xfrm>
            <a:prstGeom prst="rect">
              <a:avLst/>
            </a:prstGeom>
            <a:ln w="12700" cap="flat">
              <a:noFill/>
              <a:miter lim="400000"/>
            </a:ln>
            <a:effectLst/>
          </p:spPr>
        </p:pic>
      </p:grpSp>
      <p:pic>
        <p:nvPicPr>
          <p:cNvPr id="217" name="iStock_sperm and ovum-clear.png"/>
          <p:cNvPicPr>
            <a:picLocks noChangeAspect="1"/>
          </p:cNvPicPr>
          <p:nvPr/>
        </p:nvPicPr>
        <p:blipFill>
          <a:blip r:embed="rId4">
            <a:extLst/>
          </a:blip>
          <a:stretch>
            <a:fillRect/>
          </a:stretch>
        </p:blipFill>
        <p:spPr>
          <a:xfrm rot="10800000" flipH="1">
            <a:off x="8089900" y="6337300"/>
            <a:ext cx="4927600" cy="3695700"/>
          </a:xfrm>
          <a:prstGeom prst="rect">
            <a:avLst/>
          </a:prstGeom>
          <a:ln w="12700">
            <a:miter lim="400000"/>
          </a:ln>
        </p:spPr>
      </p:pic>
      <p:grpSp>
        <p:nvGrpSpPr>
          <p:cNvPr id="221" name="Group 221"/>
          <p:cNvGrpSpPr/>
          <p:nvPr/>
        </p:nvGrpSpPr>
        <p:grpSpPr>
          <a:xfrm>
            <a:off x="6985000" y="7259178"/>
            <a:ext cx="5257999" cy="2278522"/>
            <a:chOff x="0" y="0"/>
            <a:chExt cx="5257998" cy="2278521"/>
          </a:xfrm>
        </p:grpSpPr>
        <p:sp>
          <p:nvSpPr>
            <p:cNvPr id="218" name="Shape 218"/>
            <p:cNvSpPr/>
            <p:nvPr/>
          </p:nvSpPr>
          <p:spPr>
            <a:xfrm>
              <a:off x="4457700" y="-1"/>
              <a:ext cx="800299"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a:solidFill>
                    <a:srgbClr val="006894"/>
                  </a:solidFill>
                </a:defRPr>
              </a:lvl1pPr>
            </a:lstStyle>
            <a:p>
              <a:r>
                <a:t>Sperm</a:t>
              </a:r>
            </a:p>
          </p:txBody>
        </p:sp>
        <p:sp>
          <p:nvSpPr>
            <p:cNvPr id="219" name="Shape 219"/>
            <p:cNvSpPr/>
            <p:nvPr/>
          </p:nvSpPr>
          <p:spPr>
            <a:xfrm>
              <a:off x="0" y="1714499"/>
              <a:ext cx="1485900" cy="564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nSpc>
                  <a:spcPts val="2400"/>
                </a:lnSpc>
                <a:tabLst>
                  <a:tab pos="520700" algn="l"/>
                </a:tabLst>
                <a:defRPr b="1"/>
              </a:lvl1pPr>
            </a:lstStyle>
            <a:p>
              <a:pPr>
                <a:defRPr b="0"/>
              </a:pPr>
              <a:r>
                <a:rPr b="1"/>
                <a:t>Attempted fertilisation</a:t>
              </a:r>
            </a:p>
          </p:txBody>
        </p:sp>
        <p:sp>
          <p:nvSpPr>
            <p:cNvPr id="220" name="Shape 220"/>
            <p:cNvSpPr/>
            <p:nvPr/>
          </p:nvSpPr>
          <p:spPr>
            <a:xfrm>
              <a:off x="2679700" y="660399"/>
              <a:ext cx="533748"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a:solidFill>
                    <a:srgbClr val="FFFFFF"/>
                  </a:solidFill>
                </a:defRPr>
              </a:lvl1pPr>
            </a:lstStyle>
            <a:p>
              <a:r>
                <a:t>Egg</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1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7962900" y="368300"/>
            <a:ext cx="5232400" cy="90805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4" name="Shape 224"/>
          <p:cNvSpPr>
            <a:spLocks noGrp="1"/>
          </p:cNvSpPr>
          <p:nvPr>
            <p:ph type="title"/>
          </p:nvPr>
        </p:nvSpPr>
        <p:spPr>
          <a:xfrm>
            <a:off x="368300" y="368300"/>
            <a:ext cx="7433717" cy="2496890"/>
          </a:xfrm>
          <a:prstGeom prst="rect">
            <a:avLst/>
          </a:prstGeom>
        </p:spPr>
        <p:txBody>
          <a:bodyPr/>
          <a:lstStyle/>
          <a:p>
            <a:pPr>
              <a:tabLst>
                <a:tab pos="952500" algn="l"/>
              </a:tabLst>
            </a:pPr>
            <a:r>
              <a:t>Postzygotic Isolating</a:t>
            </a:r>
          </a:p>
          <a:p>
            <a:pPr>
              <a:tabLst>
                <a:tab pos="952500" algn="l"/>
              </a:tabLst>
            </a:pPr>
            <a:r>
              <a:t>Mechanisms</a:t>
            </a:r>
          </a:p>
        </p:txBody>
      </p:sp>
      <p:sp>
        <p:nvSpPr>
          <p:cNvPr id="225" name="Shape 225"/>
          <p:cNvSpPr>
            <a:spLocks noGrp="1"/>
          </p:cNvSpPr>
          <p:nvPr>
            <p:ph type="body" sz="half" idx="1"/>
          </p:nvPr>
        </p:nvSpPr>
        <p:spPr>
          <a:xfrm>
            <a:off x="368300" y="3202880"/>
            <a:ext cx="6571606" cy="6131620"/>
          </a:xfrm>
          <a:prstGeom prst="rect">
            <a:avLst/>
          </a:prstGeom>
        </p:spPr>
        <p:txBody>
          <a:bodyPr/>
          <a:lstStyle/>
          <a:p>
            <a:pPr>
              <a:lnSpc>
                <a:spcPts val="3200"/>
              </a:lnSpc>
              <a:tabLst>
                <a:tab pos="1016000" algn="l"/>
              </a:tabLst>
            </a:pPr>
            <a:r>
              <a:t>Postzygotic isolating mechanisms act</a:t>
            </a:r>
            <a:br/>
            <a:r>
              <a:rPr b="1">
                <a:solidFill>
                  <a:srgbClr val="006994"/>
                </a:solidFill>
              </a:rPr>
              <a:t>after fertilisation</a:t>
            </a:r>
            <a:r>
              <a:t> to prevent successful reproduction.</a:t>
            </a:r>
          </a:p>
          <a:p>
            <a:pPr>
              <a:lnSpc>
                <a:spcPts val="3200"/>
              </a:lnSpc>
              <a:spcBef>
                <a:spcPts val="1000"/>
              </a:spcBef>
              <a:tabLst>
                <a:tab pos="1016000" algn="l"/>
              </a:tabLst>
            </a:pPr>
            <a:r>
              <a:rPr b="1">
                <a:solidFill>
                  <a:srgbClr val="006994"/>
                </a:solidFill>
              </a:rPr>
              <a:t>Hybrid inviability</a:t>
            </a:r>
            <a:r>
              <a:t>:</a:t>
            </a:r>
          </a:p>
          <a:p>
            <a:pPr marL="720000" lvl="1" indent="-360000">
              <a:tabLst>
                <a:tab pos="1384300" algn="l"/>
              </a:tabLst>
            </a:pPr>
            <a:r>
              <a:t>The fertilised egg may fail to develop properly.</a:t>
            </a:r>
          </a:p>
          <a:p>
            <a:pPr marL="720000" lvl="1" indent="-360000">
              <a:spcBef>
                <a:spcPts val="2000"/>
              </a:spcBef>
              <a:tabLst>
                <a:tab pos="1384300" algn="l"/>
              </a:tabLst>
            </a:pPr>
            <a:r>
              <a:t>Fewer young may be produced and they may</a:t>
            </a:r>
            <a:br/>
            <a:r>
              <a:t>have a low viability (survivability).</a:t>
            </a:r>
          </a:p>
          <a:p>
            <a:pPr>
              <a:lnSpc>
                <a:spcPts val="3200"/>
              </a:lnSpc>
              <a:spcBef>
                <a:spcPts val="1000"/>
              </a:spcBef>
              <a:tabLst>
                <a:tab pos="1016000" algn="l"/>
              </a:tabLst>
            </a:pPr>
            <a:r>
              <a:rPr b="1">
                <a:solidFill>
                  <a:srgbClr val="006994"/>
                </a:solidFill>
              </a:rPr>
              <a:t>Hybrid sterility</a:t>
            </a:r>
            <a:r>
              <a:t>:</a:t>
            </a:r>
          </a:p>
          <a:p>
            <a:pPr marL="720000" lvl="1" indent="-360000">
              <a:spcBef>
                <a:spcPts val="2000"/>
              </a:spcBef>
              <a:tabLst>
                <a:tab pos="1384300" algn="l"/>
              </a:tabLst>
            </a:pPr>
            <a:r>
              <a:t>The hybrid of two species may be</a:t>
            </a:r>
            <a:r>
              <a:rPr>
                <a:solidFill>
                  <a:srgbClr val="006994"/>
                </a:solidFill>
              </a:rPr>
              <a:t> </a:t>
            </a:r>
            <a:r>
              <a:rPr b="1">
                <a:solidFill>
                  <a:srgbClr val="006994"/>
                </a:solidFill>
              </a:rPr>
              <a:t>viable</a:t>
            </a:r>
            <a:r>
              <a:t/>
            </a:r>
            <a:br/>
            <a:r>
              <a:t>but </a:t>
            </a:r>
            <a:r>
              <a:rPr b="1">
                <a:solidFill>
                  <a:srgbClr val="006994"/>
                </a:solidFill>
              </a:rPr>
              <a:t>sterile</a:t>
            </a:r>
            <a:r>
              <a:t>, unable to breed (e.g. the mule).</a:t>
            </a:r>
          </a:p>
          <a:p>
            <a:pPr>
              <a:lnSpc>
                <a:spcPts val="3200"/>
              </a:lnSpc>
              <a:spcBef>
                <a:spcPts val="1000"/>
              </a:spcBef>
              <a:tabLst>
                <a:tab pos="1016000" algn="l"/>
              </a:tabLst>
            </a:pPr>
            <a:r>
              <a:rPr b="1">
                <a:solidFill>
                  <a:srgbClr val="006994"/>
                </a:solidFill>
              </a:rPr>
              <a:t>Hybrid breakdown</a:t>
            </a:r>
            <a:r>
              <a:t>:</a:t>
            </a:r>
          </a:p>
          <a:p>
            <a:pPr marL="720000" lvl="1" indent="-360000">
              <a:spcBef>
                <a:spcPts val="2000"/>
              </a:spcBef>
              <a:tabLst>
                <a:tab pos="1384300" algn="l"/>
              </a:tabLst>
            </a:pPr>
            <a:r>
              <a:t>The first generation may be fertile but subsequent generations are infertile or non-viable.</a:t>
            </a:r>
          </a:p>
        </p:txBody>
      </p:sp>
      <p:grpSp>
        <p:nvGrpSpPr>
          <p:cNvPr id="246" name="Group 246"/>
          <p:cNvGrpSpPr/>
          <p:nvPr/>
        </p:nvGrpSpPr>
        <p:grpSpPr>
          <a:xfrm>
            <a:off x="8407400" y="723900"/>
            <a:ext cx="4166518" cy="3543300"/>
            <a:chOff x="0" y="0"/>
            <a:chExt cx="4166517" cy="3543299"/>
          </a:xfrm>
        </p:grpSpPr>
        <p:sp>
          <p:nvSpPr>
            <p:cNvPr id="226" name="Shape 226"/>
            <p:cNvSpPr/>
            <p:nvPr/>
          </p:nvSpPr>
          <p:spPr>
            <a:xfrm>
              <a:off x="2641600" y="0"/>
              <a:ext cx="1384300" cy="469900"/>
            </a:xfrm>
            <a:prstGeom prst="rect">
              <a:avLst/>
            </a:prstGeom>
            <a:solidFill>
              <a:srgbClr val="FFFFFF"/>
            </a:solidFill>
            <a:ln w="254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7" name="Shape 227"/>
            <p:cNvSpPr/>
            <p:nvPr/>
          </p:nvSpPr>
          <p:spPr>
            <a:xfrm>
              <a:off x="444500" y="0"/>
              <a:ext cx="1384300" cy="469900"/>
            </a:xfrm>
            <a:prstGeom prst="rect">
              <a:avLst/>
            </a:prstGeom>
            <a:solidFill>
              <a:srgbClr val="006994"/>
            </a:solidFill>
            <a:ln w="25400" cap="flat">
              <a:solidFill>
                <a:srgbClr val="FFFFFF"/>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8" name="Shape 228"/>
            <p:cNvSpPr/>
            <p:nvPr/>
          </p:nvSpPr>
          <p:spPr>
            <a:xfrm>
              <a:off x="2540000" y="1206500"/>
              <a:ext cx="1384300" cy="469900"/>
            </a:xfrm>
            <a:prstGeom prst="rect">
              <a:avLst/>
            </a:prstGeom>
            <a:solidFill>
              <a:srgbClr val="A3CC45">
                <a:alpha val="70000"/>
              </a:srgbClr>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9" name="Shape 229"/>
            <p:cNvSpPr/>
            <p:nvPr/>
          </p:nvSpPr>
          <p:spPr>
            <a:xfrm>
              <a:off x="558800" y="1206500"/>
              <a:ext cx="1384300" cy="469900"/>
            </a:xfrm>
            <a:prstGeom prst="rect">
              <a:avLst/>
            </a:prstGeom>
            <a:solidFill>
              <a:srgbClr val="A3CC45">
                <a:alpha val="70000"/>
              </a:srgbClr>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0" name="Shape 230"/>
            <p:cNvSpPr/>
            <p:nvPr/>
          </p:nvSpPr>
          <p:spPr>
            <a:xfrm>
              <a:off x="495300" y="109078"/>
              <a:ext cx="1211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solidFill>
                    <a:srgbClr val="FFFFFF"/>
                  </a:solidFill>
                </a:defRPr>
              </a:lvl1pPr>
            </a:lstStyle>
            <a:p>
              <a:pPr>
                <a:defRPr b="0">
                  <a:solidFill>
                    <a:srgbClr val="000000"/>
                  </a:solidFill>
                </a:defRPr>
              </a:pPr>
              <a:r>
                <a:rPr b="1">
                  <a:solidFill>
                    <a:srgbClr val="FFFFFF"/>
                  </a:solidFill>
                </a:rPr>
                <a:t>Species A</a:t>
              </a:r>
            </a:p>
          </p:txBody>
        </p:sp>
        <p:sp>
          <p:nvSpPr>
            <p:cNvPr id="231" name="Shape 231"/>
            <p:cNvSpPr/>
            <p:nvPr/>
          </p:nvSpPr>
          <p:spPr>
            <a:xfrm>
              <a:off x="2197100" y="109078"/>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solidFill>
                    <a:srgbClr val="201B17"/>
                  </a:solidFill>
                </a:defRPr>
              </a:lvl1pPr>
            </a:lstStyle>
            <a:p>
              <a:pPr>
                <a:defRPr b="0">
                  <a:solidFill>
                    <a:srgbClr val="000000"/>
                  </a:solidFill>
                </a:defRPr>
              </a:pPr>
              <a:r>
                <a:rPr b="1">
                  <a:solidFill>
                    <a:srgbClr val="201B17"/>
                  </a:solidFill>
                </a:rPr>
                <a:t>X</a:t>
              </a:r>
            </a:p>
          </p:txBody>
        </p:sp>
        <p:sp>
          <p:nvSpPr>
            <p:cNvPr id="232" name="Shape 232"/>
            <p:cNvSpPr/>
            <p:nvPr/>
          </p:nvSpPr>
          <p:spPr>
            <a:xfrm>
              <a:off x="2679700" y="109078"/>
              <a:ext cx="121977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lvl1pPr>
            </a:lstStyle>
            <a:p>
              <a:pPr>
                <a:defRPr b="0"/>
              </a:pPr>
              <a:r>
                <a:rPr b="1"/>
                <a:t>Species B</a:t>
              </a:r>
            </a:p>
          </p:txBody>
        </p:sp>
        <p:sp>
          <p:nvSpPr>
            <p:cNvPr id="233" name="Shape 233"/>
            <p:cNvSpPr/>
            <p:nvPr/>
          </p:nvSpPr>
          <p:spPr>
            <a:xfrm>
              <a:off x="0" y="1315578"/>
              <a:ext cx="35139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p>
              <a:pPr>
                <a:lnSpc>
                  <a:spcPts val="2400"/>
                </a:lnSpc>
                <a:tabLst>
                  <a:tab pos="520700" algn="l"/>
                </a:tabLst>
                <a:defRPr>
                  <a:solidFill>
                    <a:srgbClr val="000000"/>
                  </a:solidFill>
                </a:defRPr>
              </a:pPr>
              <a:r>
                <a:rPr i="1">
                  <a:solidFill>
                    <a:srgbClr val="201B17"/>
                  </a:solidFill>
                </a:rPr>
                <a:t>F</a:t>
              </a:r>
              <a:r>
                <a:rPr i="1" baseline="-5999">
                  <a:solidFill>
                    <a:srgbClr val="201B17"/>
                  </a:solidFill>
                </a:rPr>
                <a:t>1</a:t>
              </a:r>
            </a:p>
          </p:txBody>
        </p:sp>
        <p:sp>
          <p:nvSpPr>
            <p:cNvPr id="234" name="Shape 234"/>
            <p:cNvSpPr/>
            <p:nvPr/>
          </p:nvSpPr>
          <p:spPr>
            <a:xfrm>
              <a:off x="0" y="2699878"/>
              <a:ext cx="35139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p>
              <a:pPr>
                <a:lnSpc>
                  <a:spcPts val="2400"/>
                </a:lnSpc>
                <a:tabLst>
                  <a:tab pos="520700" algn="l"/>
                </a:tabLst>
                <a:defRPr>
                  <a:solidFill>
                    <a:srgbClr val="000000"/>
                  </a:solidFill>
                </a:defRPr>
              </a:pPr>
              <a:r>
                <a:rPr i="1">
                  <a:solidFill>
                    <a:srgbClr val="201B17"/>
                  </a:solidFill>
                </a:rPr>
                <a:t>F</a:t>
              </a:r>
              <a:r>
                <a:rPr i="1" baseline="-5999">
                  <a:solidFill>
                    <a:srgbClr val="201B17"/>
                  </a:solidFill>
                </a:rPr>
                <a:t>2</a:t>
              </a:r>
            </a:p>
          </p:txBody>
        </p:sp>
        <p:sp>
          <p:nvSpPr>
            <p:cNvPr id="235" name="Shape 235"/>
            <p:cNvSpPr/>
            <p:nvPr/>
          </p:nvSpPr>
          <p:spPr>
            <a:xfrm>
              <a:off x="609600" y="1315578"/>
              <a:ext cx="123617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solidFill>
                    <a:srgbClr val="201B17"/>
                  </a:solidFill>
                </a:defRPr>
              </a:lvl1pPr>
            </a:lstStyle>
            <a:p>
              <a:pPr>
                <a:defRPr b="0">
                  <a:solidFill>
                    <a:srgbClr val="000000"/>
                  </a:solidFill>
                </a:defRPr>
              </a:pPr>
              <a:r>
                <a:rPr b="1">
                  <a:solidFill>
                    <a:srgbClr val="201B17"/>
                  </a:solidFill>
                </a:rPr>
                <a:t>Hybrid AB</a:t>
              </a:r>
            </a:p>
          </p:txBody>
        </p:sp>
        <p:sp>
          <p:nvSpPr>
            <p:cNvPr id="236" name="Shape 236"/>
            <p:cNvSpPr/>
            <p:nvPr/>
          </p:nvSpPr>
          <p:spPr>
            <a:xfrm>
              <a:off x="2578100" y="1315578"/>
              <a:ext cx="123617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solidFill>
                    <a:srgbClr val="201B17"/>
                  </a:solidFill>
                </a:defRPr>
              </a:lvl1pPr>
            </a:lstStyle>
            <a:p>
              <a:pPr>
                <a:defRPr b="0">
                  <a:solidFill>
                    <a:srgbClr val="000000"/>
                  </a:solidFill>
                </a:defRPr>
              </a:pPr>
              <a:r>
                <a:rPr b="1">
                  <a:solidFill>
                    <a:srgbClr val="201B17"/>
                  </a:solidFill>
                </a:rPr>
                <a:t>Hybrid AB</a:t>
              </a:r>
            </a:p>
          </p:txBody>
        </p:sp>
        <p:sp>
          <p:nvSpPr>
            <p:cNvPr id="237" name="Shape 237"/>
            <p:cNvSpPr/>
            <p:nvPr/>
          </p:nvSpPr>
          <p:spPr>
            <a:xfrm>
              <a:off x="177800" y="1810878"/>
              <a:ext cx="185511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a:solidFill>
                    <a:srgbClr val="201B17"/>
                  </a:solidFill>
                </a:defRPr>
              </a:lvl1pPr>
            </a:lstStyle>
            <a:p>
              <a:pPr>
                <a:defRPr>
                  <a:solidFill>
                    <a:srgbClr val="000000"/>
                  </a:solidFill>
                </a:defRPr>
              </a:pPr>
              <a:r>
                <a:rPr>
                  <a:solidFill>
                    <a:srgbClr val="201B17"/>
                  </a:solidFill>
                </a:rPr>
                <a:t>Reduced viability</a:t>
              </a:r>
            </a:p>
          </p:txBody>
        </p:sp>
        <p:sp>
          <p:nvSpPr>
            <p:cNvPr id="238" name="Shape 238"/>
            <p:cNvSpPr/>
            <p:nvPr/>
          </p:nvSpPr>
          <p:spPr>
            <a:xfrm>
              <a:off x="2311400" y="1810878"/>
              <a:ext cx="185511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a:solidFill>
                    <a:srgbClr val="201B17"/>
                  </a:solidFill>
                </a:defRPr>
              </a:lvl1pPr>
            </a:lstStyle>
            <a:p>
              <a:pPr>
                <a:defRPr>
                  <a:solidFill>
                    <a:srgbClr val="000000"/>
                  </a:solidFill>
                </a:defRPr>
              </a:pPr>
              <a:r>
                <a:rPr>
                  <a:solidFill>
                    <a:srgbClr val="201B17"/>
                  </a:solidFill>
                </a:rPr>
                <a:t>Reduced viability</a:t>
              </a:r>
            </a:p>
          </p:txBody>
        </p:sp>
        <p:sp>
          <p:nvSpPr>
            <p:cNvPr id="239" name="Shape 239"/>
            <p:cNvSpPr/>
            <p:nvPr/>
          </p:nvSpPr>
          <p:spPr>
            <a:xfrm>
              <a:off x="1206500" y="3284078"/>
              <a:ext cx="215984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a:solidFill>
                    <a:srgbClr val="201B17"/>
                  </a:solidFill>
                </a:defRPr>
              </a:lvl1pPr>
            </a:lstStyle>
            <a:p>
              <a:pPr>
                <a:defRPr>
                  <a:solidFill>
                    <a:srgbClr val="000000"/>
                  </a:solidFill>
                </a:defRPr>
              </a:pPr>
              <a:r>
                <a:rPr>
                  <a:solidFill>
                    <a:srgbClr val="201B17"/>
                  </a:solidFill>
                </a:rPr>
                <a:t>Non-viable or sterile</a:t>
              </a:r>
            </a:p>
          </p:txBody>
        </p:sp>
        <p:sp>
          <p:nvSpPr>
            <p:cNvPr id="240" name="Shape 240"/>
            <p:cNvSpPr/>
            <p:nvPr/>
          </p:nvSpPr>
          <p:spPr>
            <a:xfrm>
              <a:off x="2197100" y="1315578"/>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solidFill>
                    <a:srgbClr val="201B17"/>
                  </a:solidFill>
                </a:defRPr>
              </a:lvl1pPr>
            </a:lstStyle>
            <a:p>
              <a:pPr>
                <a:defRPr b="0">
                  <a:solidFill>
                    <a:srgbClr val="000000"/>
                  </a:solidFill>
                </a:defRPr>
              </a:pPr>
              <a:r>
                <a:rPr b="1">
                  <a:solidFill>
                    <a:srgbClr val="201B17"/>
                  </a:solidFill>
                </a:rPr>
                <a:t>X</a:t>
              </a:r>
            </a:p>
          </p:txBody>
        </p:sp>
        <p:sp>
          <p:nvSpPr>
            <p:cNvPr id="241" name="Shape 241"/>
            <p:cNvSpPr/>
            <p:nvPr/>
          </p:nvSpPr>
          <p:spPr>
            <a:xfrm>
              <a:off x="1587500" y="2730500"/>
              <a:ext cx="1384300" cy="469900"/>
            </a:xfrm>
            <a:prstGeom prst="rect">
              <a:avLst/>
            </a:prstGeom>
            <a:solidFill>
              <a:srgbClr val="A3CC45">
                <a:alpha val="70000"/>
              </a:srgbClr>
            </a:solidFill>
            <a:ln w="254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2" name="Shape 242"/>
            <p:cNvSpPr/>
            <p:nvPr/>
          </p:nvSpPr>
          <p:spPr>
            <a:xfrm flipV="1">
              <a:off x="1619250" y="450850"/>
              <a:ext cx="628650" cy="69850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43" name="Shape 243"/>
            <p:cNvSpPr/>
            <p:nvPr/>
          </p:nvSpPr>
          <p:spPr>
            <a:xfrm flipH="1" flipV="1">
              <a:off x="2254250" y="450850"/>
              <a:ext cx="628650" cy="69850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44" name="Shape 244"/>
            <p:cNvSpPr/>
            <p:nvPr/>
          </p:nvSpPr>
          <p:spPr>
            <a:xfrm flipV="1">
              <a:off x="2247900" y="1739900"/>
              <a:ext cx="0" cy="84455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45" name="Shape 245"/>
            <p:cNvSpPr/>
            <p:nvPr/>
          </p:nvSpPr>
          <p:spPr>
            <a:xfrm>
              <a:off x="1612900" y="2839578"/>
              <a:ext cx="123617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solidFill>
                    <a:srgbClr val="201B17"/>
                  </a:solidFill>
                </a:defRPr>
              </a:lvl1pPr>
            </a:lstStyle>
            <a:p>
              <a:pPr>
                <a:defRPr b="0">
                  <a:solidFill>
                    <a:srgbClr val="000000"/>
                  </a:solidFill>
                </a:defRPr>
              </a:pPr>
              <a:r>
                <a:rPr b="1">
                  <a:solidFill>
                    <a:srgbClr val="201B17"/>
                  </a:solidFill>
                </a:rPr>
                <a:t>Hybrid AB</a:t>
              </a:r>
            </a:p>
          </p:txBody>
        </p:sp>
      </p:grpSp>
      <p:sp>
        <p:nvSpPr>
          <p:cNvPr id="247" name="Shape 247"/>
          <p:cNvSpPr/>
          <p:nvPr/>
        </p:nvSpPr>
        <p:spPr>
          <a:xfrm>
            <a:off x="8420100" y="8694278"/>
            <a:ext cx="40259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ts val="2400"/>
              </a:lnSpc>
              <a:tabLst>
                <a:tab pos="520700" algn="l"/>
              </a:tabLst>
              <a:defRPr>
                <a:solidFill>
                  <a:srgbClr val="006795"/>
                </a:solidFill>
              </a:defRPr>
            </a:lvl1pPr>
          </a:lstStyle>
          <a:p>
            <a:r>
              <a:t>This mule is a hybrid between a horse and a donkey. Mules are infertile.</a:t>
            </a:r>
          </a:p>
        </p:txBody>
      </p:sp>
      <p:pic>
        <p:nvPicPr>
          <p:cNvPr id="248" name="Mule Darion_u PD smaller.png"/>
          <p:cNvPicPr>
            <a:picLocks noChangeAspect="1"/>
          </p:cNvPicPr>
          <p:nvPr/>
        </p:nvPicPr>
        <p:blipFill>
          <a:blip r:embed="rId2">
            <a:extLst/>
          </a:blip>
          <a:stretch>
            <a:fillRect/>
          </a:stretch>
        </p:blipFill>
        <p:spPr>
          <a:xfrm>
            <a:off x="8380175" y="4737100"/>
            <a:ext cx="4245715" cy="3848100"/>
          </a:xfrm>
          <a:prstGeom prst="rect">
            <a:avLst/>
          </a:prstGeom>
          <a:ln w="25400">
            <a:solidFill>
              <a:srgbClr val="FFFFFF"/>
            </a:solidFill>
            <a:miter lim="400000"/>
          </a:ln>
        </p:spPr>
      </p:pic>
      <p:sp>
        <p:nvSpPr>
          <p:cNvPr id="249" name="Shape 249"/>
          <p:cNvSpPr/>
          <p:nvPr/>
        </p:nvSpPr>
        <p:spPr>
          <a:xfrm>
            <a:off x="12470137" y="8590708"/>
            <a:ext cx="114301" cy="101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tabLst>
                <a:tab pos="520700" algn="l"/>
              </a:tabLst>
              <a:defRPr sz="500">
                <a:solidFill>
                  <a:srgbClr val="000000"/>
                </a:solidFill>
              </a:defRPr>
            </a:lvl1pPr>
          </a:lstStyle>
          <a:p>
            <a:r>
              <a:t>PD</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2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2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2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2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2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p:nvPr/>
        </p:nvSpPr>
        <p:spPr>
          <a:xfrm>
            <a:off x="5461000" y="7366000"/>
            <a:ext cx="3213100" cy="21717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252" name="Horse Family Hybrids zebraC.pdf"/>
          <p:cNvPicPr>
            <a:picLocks noChangeAspect="1"/>
          </p:cNvPicPr>
          <p:nvPr/>
        </p:nvPicPr>
        <p:blipFill>
          <a:blip r:embed="rId2">
            <a:extLst/>
          </a:blip>
          <a:stretch>
            <a:fillRect/>
          </a:stretch>
        </p:blipFill>
        <p:spPr>
          <a:xfrm>
            <a:off x="5638800" y="7516799"/>
            <a:ext cx="2870200" cy="1664235"/>
          </a:xfrm>
          <a:prstGeom prst="rect">
            <a:avLst/>
          </a:prstGeom>
          <a:ln w="12700">
            <a:miter lim="400000"/>
          </a:ln>
        </p:spPr>
      </p:pic>
      <p:sp>
        <p:nvSpPr>
          <p:cNvPr id="253" name="Shape 253"/>
          <p:cNvSpPr/>
          <p:nvPr/>
        </p:nvSpPr>
        <p:spPr>
          <a:xfrm>
            <a:off x="9423400" y="7366000"/>
            <a:ext cx="3213100" cy="21717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254" name="Horse Family Hybrids donkyC.pdf"/>
          <p:cNvPicPr>
            <a:picLocks noChangeAspect="1"/>
          </p:cNvPicPr>
          <p:nvPr/>
        </p:nvPicPr>
        <p:blipFill>
          <a:blip r:embed="rId3">
            <a:extLst/>
          </a:blip>
          <a:stretch>
            <a:fillRect/>
          </a:stretch>
        </p:blipFill>
        <p:spPr>
          <a:xfrm>
            <a:off x="9512300" y="7514439"/>
            <a:ext cx="2995198" cy="1739901"/>
          </a:xfrm>
          <a:prstGeom prst="rect">
            <a:avLst/>
          </a:prstGeom>
          <a:ln w="12700">
            <a:miter lim="400000"/>
          </a:ln>
        </p:spPr>
      </p:pic>
      <p:pic>
        <p:nvPicPr>
          <p:cNvPr id="255" name="Zebra small.png"/>
          <p:cNvPicPr>
            <a:picLocks noChangeAspect="1"/>
          </p:cNvPicPr>
          <p:nvPr/>
        </p:nvPicPr>
        <p:blipFill>
          <a:blip r:embed="rId4">
            <a:extLst/>
          </a:blip>
          <a:stretch>
            <a:fillRect/>
          </a:stretch>
        </p:blipFill>
        <p:spPr>
          <a:xfrm>
            <a:off x="5854700" y="1638300"/>
            <a:ext cx="3266559" cy="4686300"/>
          </a:xfrm>
          <a:prstGeom prst="rect">
            <a:avLst/>
          </a:prstGeom>
          <a:ln w="12700">
            <a:miter lim="400000"/>
          </a:ln>
        </p:spPr>
      </p:pic>
      <p:pic>
        <p:nvPicPr>
          <p:cNvPr id="256" name="Donkey small.png"/>
          <p:cNvPicPr>
            <a:picLocks noChangeAspect="1"/>
          </p:cNvPicPr>
          <p:nvPr/>
        </p:nvPicPr>
        <p:blipFill>
          <a:blip r:embed="rId5">
            <a:extLst/>
          </a:blip>
          <a:stretch>
            <a:fillRect/>
          </a:stretch>
        </p:blipFill>
        <p:spPr>
          <a:xfrm flipH="1">
            <a:off x="9436100" y="2413000"/>
            <a:ext cx="3225800" cy="3727338"/>
          </a:xfrm>
          <a:prstGeom prst="rect">
            <a:avLst/>
          </a:prstGeom>
          <a:ln w="12700">
            <a:miter lim="400000"/>
          </a:ln>
        </p:spPr>
      </p:pic>
      <p:sp>
        <p:nvSpPr>
          <p:cNvPr id="257" name="Shape 257"/>
          <p:cNvSpPr>
            <a:spLocks noGrp="1"/>
          </p:cNvSpPr>
          <p:nvPr>
            <p:ph type="title"/>
          </p:nvPr>
        </p:nvSpPr>
        <p:spPr>
          <a:prstGeom prst="rect">
            <a:avLst/>
          </a:prstGeom>
        </p:spPr>
        <p:txBody>
          <a:bodyPr/>
          <a:lstStyle>
            <a:lvl1pPr>
              <a:tabLst>
                <a:tab pos="952500" algn="l"/>
              </a:tabLst>
            </a:lvl1pPr>
          </a:lstStyle>
          <a:p>
            <a:r>
              <a:t>Hybrids in the Horse Family</a:t>
            </a:r>
          </a:p>
        </p:txBody>
      </p:sp>
      <p:sp>
        <p:nvSpPr>
          <p:cNvPr id="258" name="Shape 258"/>
          <p:cNvSpPr>
            <a:spLocks noGrp="1"/>
          </p:cNvSpPr>
          <p:nvPr>
            <p:ph type="body" sz="quarter" idx="1"/>
          </p:nvPr>
        </p:nvSpPr>
        <p:spPr>
          <a:xfrm>
            <a:off x="368300" y="1790700"/>
            <a:ext cx="4729907" cy="3277990"/>
          </a:xfrm>
          <a:prstGeom prst="rect">
            <a:avLst/>
          </a:prstGeom>
        </p:spPr>
        <p:txBody>
          <a:bodyPr/>
          <a:lstStyle/>
          <a:p>
            <a:pPr>
              <a:lnSpc>
                <a:spcPts val="3200"/>
              </a:lnSpc>
              <a:tabLst>
                <a:tab pos="1016000" algn="l"/>
              </a:tabLst>
            </a:pPr>
            <a:r>
              <a:t>Sterile hybrids are common among the horse family.</a:t>
            </a:r>
          </a:p>
          <a:p>
            <a:pPr>
              <a:lnSpc>
                <a:spcPts val="3200"/>
              </a:lnSpc>
              <a:tabLst>
                <a:tab pos="1016000" algn="l"/>
              </a:tabLst>
            </a:pPr>
            <a:r>
              <a:t>The chromosomes of the zebra and donkey parents differ in number and structure, producing a sterile </a:t>
            </a:r>
            <a:r>
              <a:rPr b="1">
                <a:solidFill>
                  <a:srgbClr val="006994"/>
                </a:solidFill>
              </a:rPr>
              <a:t>zebronkey</a:t>
            </a:r>
            <a:r>
              <a:t>.</a:t>
            </a:r>
          </a:p>
        </p:txBody>
      </p:sp>
      <p:sp>
        <p:nvSpPr>
          <p:cNvPr id="259" name="Shape 259"/>
          <p:cNvSpPr/>
          <p:nvPr/>
        </p:nvSpPr>
        <p:spPr>
          <a:xfrm>
            <a:off x="9982200" y="1559371"/>
            <a:ext cx="2603500" cy="701229"/>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tabLst>
                <a:tab pos="520700" algn="l"/>
              </a:tabLst>
              <a:defRPr sz="2400"/>
            </a:pPr>
            <a:r>
              <a:rPr b="1"/>
              <a:t>Donkey jenny</a:t>
            </a:r>
          </a:p>
          <a:p>
            <a:pPr algn="ctr">
              <a:tabLst>
                <a:tab pos="520700" algn="l"/>
              </a:tabLst>
              <a:defRPr sz="2400">
                <a:solidFill>
                  <a:srgbClr val="000000"/>
                </a:solidFill>
              </a:defRPr>
            </a:pPr>
            <a:r>
              <a:rPr>
                <a:solidFill>
                  <a:srgbClr val="201B17"/>
                </a:solidFill>
              </a:rPr>
              <a:t> (2n = 62)</a:t>
            </a:r>
          </a:p>
        </p:txBody>
      </p:sp>
      <p:sp>
        <p:nvSpPr>
          <p:cNvPr id="260" name="Shape 260"/>
          <p:cNvSpPr/>
          <p:nvPr/>
        </p:nvSpPr>
        <p:spPr>
          <a:xfrm>
            <a:off x="5943600" y="1559371"/>
            <a:ext cx="2184400" cy="701229"/>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tabLst>
                <a:tab pos="520700" algn="l"/>
              </a:tabLst>
              <a:defRPr sz="2400">
                <a:solidFill>
                  <a:srgbClr val="000000"/>
                </a:solidFill>
              </a:defRPr>
            </a:pPr>
            <a:r>
              <a:rPr b="1">
                <a:solidFill>
                  <a:srgbClr val="006994"/>
                </a:solidFill>
              </a:rPr>
              <a:t>Zebra stallion</a:t>
            </a:r>
            <a:r>
              <a:rPr>
                <a:solidFill>
                  <a:srgbClr val="201B17"/>
                </a:solidFill>
              </a:rPr>
              <a:t> (2n = 44)</a:t>
            </a:r>
          </a:p>
        </p:txBody>
      </p:sp>
      <p:sp>
        <p:nvSpPr>
          <p:cNvPr id="261" name="Shape 261"/>
          <p:cNvSpPr/>
          <p:nvPr/>
        </p:nvSpPr>
        <p:spPr>
          <a:xfrm>
            <a:off x="7797800" y="5788471"/>
            <a:ext cx="2705100" cy="73933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lnSpc>
                <a:spcPts val="3100"/>
              </a:lnSpc>
              <a:tabLst>
                <a:tab pos="520700" algn="l"/>
              </a:tabLst>
              <a:defRPr sz="2400">
                <a:solidFill>
                  <a:srgbClr val="000000"/>
                </a:solidFill>
              </a:defRPr>
            </a:pPr>
            <a:r>
              <a:rPr b="1">
                <a:solidFill>
                  <a:srgbClr val="006994"/>
                </a:solidFill>
              </a:rPr>
              <a:t>‘Zebronkey’</a:t>
            </a:r>
            <a:r>
              <a:rPr>
                <a:solidFill>
                  <a:srgbClr val="0433FF"/>
                </a:solidFill>
              </a:rPr>
              <a:t> </a:t>
            </a:r>
            <a:r>
              <a:rPr sz="2200">
                <a:solidFill>
                  <a:srgbClr val="201B17"/>
                </a:solidFill>
              </a:rPr>
              <a:t>offspring</a:t>
            </a:r>
            <a:r>
              <a:rPr>
                <a:solidFill>
                  <a:srgbClr val="201B17"/>
                </a:solidFill>
              </a:rPr>
              <a:t> (2n = 53)</a:t>
            </a:r>
          </a:p>
        </p:txBody>
      </p:sp>
      <p:sp>
        <p:nvSpPr>
          <p:cNvPr id="262" name="Shape 262"/>
          <p:cNvSpPr/>
          <p:nvPr/>
        </p:nvSpPr>
        <p:spPr>
          <a:xfrm>
            <a:off x="8890000" y="3931543"/>
            <a:ext cx="533599" cy="67855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nSpc>
                <a:spcPts val="6000"/>
              </a:lnSpc>
              <a:tabLst>
                <a:tab pos="520700" algn="l"/>
              </a:tabLst>
              <a:defRPr sz="4800" b="1">
                <a:solidFill>
                  <a:srgbClr val="EE3E17"/>
                </a:solidFill>
              </a:defRPr>
            </a:lvl1pPr>
          </a:lstStyle>
          <a:p>
            <a:pPr>
              <a:defRPr>
                <a:solidFill>
                  <a:srgbClr val="000000"/>
                </a:solidFill>
              </a:defRPr>
            </a:pPr>
            <a:r>
              <a:rPr>
                <a:solidFill>
                  <a:srgbClr val="EE3E17"/>
                </a:solidFill>
              </a:rPr>
              <a:t>X</a:t>
            </a:r>
          </a:p>
        </p:txBody>
      </p:sp>
      <p:sp>
        <p:nvSpPr>
          <p:cNvPr id="263" name="Shape 263"/>
          <p:cNvSpPr/>
          <p:nvPr/>
        </p:nvSpPr>
        <p:spPr>
          <a:xfrm>
            <a:off x="9588500" y="6725778"/>
            <a:ext cx="2857500" cy="53862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ts val="2200"/>
              </a:lnSpc>
              <a:tabLst>
                <a:tab pos="520700" algn="l"/>
              </a:tabLst>
              <a:defRPr>
                <a:solidFill>
                  <a:srgbClr val="201B17"/>
                </a:solidFill>
              </a:defRPr>
            </a:lvl1pPr>
          </a:lstStyle>
          <a:p>
            <a:pPr>
              <a:defRPr>
                <a:solidFill>
                  <a:srgbClr val="000000"/>
                </a:solidFill>
              </a:defRPr>
            </a:pPr>
            <a:r>
              <a:rPr>
                <a:solidFill>
                  <a:srgbClr val="201B17"/>
                </a:solidFill>
              </a:rPr>
              <a:t>Chromosomes contributed by donkey female</a:t>
            </a:r>
          </a:p>
        </p:txBody>
      </p:sp>
      <p:sp>
        <p:nvSpPr>
          <p:cNvPr id="264" name="Shape 264"/>
          <p:cNvSpPr/>
          <p:nvPr/>
        </p:nvSpPr>
        <p:spPr>
          <a:xfrm>
            <a:off x="5588000" y="6725778"/>
            <a:ext cx="2882900" cy="53862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ts val="2200"/>
              </a:lnSpc>
              <a:tabLst>
                <a:tab pos="520700" algn="l"/>
              </a:tabLst>
              <a:defRPr>
                <a:solidFill>
                  <a:srgbClr val="201B17"/>
                </a:solidFill>
              </a:defRPr>
            </a:lvl1pPr>
          </a:lstStyle>
          <a:p>
            <a:pPr>
              <a:defRPr>
                <a:solidFill>
                  <a:srgbClr val="000000"/>
                </a:solidFill>
              </a:defRPr>
            </a:pPr>
            <a:r>
              <a:rPr>
                <a:solidFill>
                  <a:srgbClr val="201B17"/>
                </a:solidFill>
              </a:rPr>
              <a:t>Chromosomes contributed by zebra male</a:t>
            </a:r>
          </a:p>
        </p:txBody>
      </p:sp>
      <p:grpSp>
        <p:nvGrpSpPr>
          <p:cNvPr id="267" name="Group 267"/>
          <p:cNvGrpSpPr/>
          <p:nvPr/>
        </p:nvGrpSpPr>
        <p:grpSpPr>
          <a:xfrm>
            <a:off x="12171829" y="8597900"/>
            <a:ext cx="388546" cy="838200"/>
            <a:chOff x="0" y="0"/>
            <a:chExt cx="388545" cy="838199"/>
          </a:xfrm>
        </p:grpSpPr>
        <p:sp>
          <p:nvSpPr>
            <p:cNvPr id="265" name="Shape 265"/>
            <p:cNvSpPr/>
            <p:nvPr/>
          </p:nvSpPr>
          <p:spPr>
            <a:xfrm>
              <a:off x="109070" y="578978"/>
              <a:ext cx="27947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solidFill>
                    <a:srgbClr val="201B17"/>
                  </a:solidFill>
                </a:defRPr>
              </a:lvl1pPr>
            </a:lstStyle>
            <a:p>
              <a:pPr>
                <a:defRPr b="0">
                  <a:solidFill>
                    <a:srgbClr val="000000"/>
                  </a:solidFill>
                </a:defRPr>
              </a:pPr>
              <a:r>
                <a:rPr b="1">
                  <a:solidFill>
                    <a:srgbClr val="201B17"/>
                  </a:solidFill>
                </a:rPr>
                <a:t>X</a:t>
              </a:r>
            </a:p>
          </p:txBody>
        </p:sp>
        <p:pic>
          <p:nvPicPr>
            <p:cNvPr id="266" name="Horse Family Hybrids x chro.pdf"/>
            <p:cNvPicPr>
              <a:picLocks noChangeAspect="1"/>
            </p:cNvPicPr>
            <p:nvPr/>
          </p:nvPicPr>
          <p:blipFill>
            <a:blip r:embed="rId6">
              <a:extLst/>
            </a:blip>
            <a:stretch>
              <a:fillRect/>
            </a:stretch>
          </p:blipFill>
          <p:spPr>
            <a:xfrm>
              <a:off x="0" y="0"/>
              <a:ext cx="383242" cy="482600"/>
            </a:xfrm>
            <a:prstGeom prst="rect">
              <a:avLst/>
            </a:prstGeom>
            <a:ln w="12700" cap="flat">
              <a:noFill/>
              <a:miter lim="400000"/>
            </a:ln>
            <a:effectLst/>
          </p:spPr>
        </p:pic>
      </p:grpSp>
      <p:grpSp>
        <p:nvGrpSpPr>
          <p:cNvPr id="270" name="Group 270"/>
          <p:cNvGrpSpPr/>
          <p:nvPr/>
        </p:nvGrpSpPr>
        <p:grpSpPr>
          <a:xfrm>
            <a:off x="7966910" y="8763000"/>
            <a:ext cx="449180" cy="673100"/>
            <a:chOff x="0" y="0"/>
            <a:chExt cx="449178" cy="673099"/>
          </a:xfrm>
        </p:grpSpPr>
        <p:sp>
          <p:nvSpPr>
            <p:cNvPr id="268" name="Shape 268"/>
            <p:cNvSpPr/>
            <p:nvPr/>
          </p:nvSpPr>
          <p:spPr>
            <a:xfrm>
              <a:off x="135689" y="413878"/>
              <a:ext cx="27947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b">
              <a:spAutoFit/>
            </a:bodyPr>
            <a:lstStyle>
              <a:lvl1pPr>
                <a:lnSpc>
                  <a:spcPts val="2400"/>
                </a:lnSpc>
                <a:tabLst>
                  <a:tab pos="520700" algn="l"/>
                </a:tabLst>
                <a:defRPr b="1">
                  <a:solidFill>
                    <a:srgbClr val="201B17"/>
                  </a:solidFill>
                </a:defRPr>
              </a:lvl1pPr>
            </a:lstStyle>
            <a:p>
              <a:pPr>
                <a:defRPr b="0">
                  <a:solidFill>
                    <a:srgbClr val="000000"/>
                  </a:solidFill>
                </a:defRPr>
              </a:pPr>
              <a:r>
                <a:rPr b="1">
                  <a:solidFill>
                    <a:srgbClr val="201B17"/>
                  </a:solidFill>
                </a:rPr>
                <a:t>Y</a:t>
              </a:r>
            </a:p>
          </p:txBody>
        </p:sp>
        <p:pic>
          <p:nvPicPr>
            <p:cNvPr id="269" name="Horse Family Hybrids y chro.pdf"/>
            <p:cNvPicPr>
              <a:picLocks noChangeAspect="1"/>
            </p:cNvPicPr>
            <p:nvPr/>
          </p:nvPicPr>
          <p:blipFill>
            <a:blip r:embed="rId7">
              <a:extLst/>
            </a:blip>
            <a:stretch>
              <a:fillRect/>
            </a:stretch>
          </p:blipFill>
          <p:spPr>
            <a:xfrm>
              <a:off x="0" y="0"/>
              <a:ext cx="449179" cy="355600"/>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p:nvPr/>
        </p:nvSpPr>
        <p:spPr>
          <a:xfrm>
            <a:off x="7086798" y="1339254"/>
            <a:ext cx="6108502" cy="8414386"/>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3" name="Shape 273"/>
          <p:cNvSpPr>
            <a:spLocks noGrp="1"/>
          </p:cNvSpPr>
          <p:nvPr>
            <p:ph type="title"/>
          </p:nvPr>
        </p:nvSpPr>
        <p:spPr>
          <a:prstGeom prst="rect">
            <a:avLst/>
          </a:prstGeom>
        </p:spPr>
        <p:txBody>
          <a:bodyPr/>
          <a:lstStyle>
            <a:lvl1pPr>
              <a:tabLst>
                <a:tab pos="952500" algn="l"/>
              </a:tabLst>
            </a:lvl1pPr>
          </a:lstStyle>
          <a:p>
            <a:r>
              <a:t>Types of Speciation</a:t>
            </a:r>
          </a:p>
        </p:txBody>
      </p:sp>
      <p:sp>
        <p:nvSpPr>
          <p:cNvPr id="274" name="Shape 274"/>
          <p:cNvSpPr>
            <a:spLocks noGrp="1"/>
          </p:cNvSpPr>
          <p:nvPr>
            <p:ph type="body" sz="half" idx="1"/>
          </p:nvPr>
        </p:nvSpPr>
        <p:spPr>
          <a:xfrm>
            <a:off x="368300" y="1790700"/>
            <a:ext cx="5485408" cy="5533232"/>
          </a:xfrm>
          <a:prstGeom prst="rect">
            <a:avLst/>
          </a:prstGeom>
        </p:spPr>
        <p:txBody>
          <a:bodyPr/>
          <a:lstStyle/>
          <a:p>
            <a:pPr>
              <a:tabLst>
                <a:tab pos="1016000" algn="l"/>
              </a:tabLst>
            </a:pPr>
            <a:r>
              <a:rPr dirty="0"/>
              <a:t>Several models have been proposed to account for new species among sexually reproducing organisms:</a:t>
            </a:r>
          </a:p>
          <a:p>
            <a:pPr lvl="1">
              <a:buClr>
                <a:schemeClr val="tx2">
                  <a:lumMod val="10000"/>
                </a:schemeClr>
              </a:buClr>
              <a:tabLst>
                <a:tab pos="1485900" algn="l"/>
              </a:tabLst>
            </a:pPr>
            <a:r>
              <a:rPr b="1" dirty="0">
                <a:solidFill>
                  <a:srgbClr val="006994"/>
                </a:solidFill>
              </a:rPr>
              <a:t>Allopatric speciation</a:t>
            </a:r>
            <a:r>
              <a:rPr dirty="0"/>
              <a:t>: Populations become geographically separated, and become subjected to different selection pressures. They establish reproductive isolating mechanisms in isolation.</a:t>
            </a:r>
          </a:p>
          <a:p>
            <a:pPr lvl="1">
              <a:buClr>
                <a:schemeClr val="tx2">
                  <a:lumMod val="10000"/>
                </a:schemeClr>
              </a:buClr>
              <a:tabLst>
                <a:tab pos="1485900" algn="l"/>
              </a:tabLst>
            </a:pPr>
            <a:r>
              <a:rPr b="1" dirty="0">
                <a:solidFill>
                  <a:srgbClr val="006994"/>
                </a:solidFill>
              </a:rPr>
              <a:t>Sympatric speciation</a:t>
            </a:r>
            <a:r>
              <a:rPr dirty="0"/>
              <a:t>: A population forms a new species within the same area as the parent species.</a:t>
            </a:r>
          </a:p>
          <a:p>
            <a:pPr lvl="1">
              <a:buClr>
                <a:schemeClr val="tx2">
                  <a:lumMod val="10000"/>
                </a:schemeClr>
              </a:buClr>
              <a:tabLst>
                <a:tab pos="1485900" algn="l"/>
              </a:tabLst>
            </a:pPr>
            <a:r>
              <a:rPr b="1" dirty="0">
                <a:solidFill>
                  <a:srgbClr val="006994"/>
                </a:solidFill>
              </a:rPr>
              <a:t>Parapatric speciation</a:t>
            </a:r>
            <a:r>
              <a:rPr dirty="0"/>
              <a:t>: The speciating populations do not overlap significantly but are adjacent, so there may be interactions between individuals along a narrow zone of contact.</a:t>
            </a:r>
          </a:p>
        </p:txBody>
      </p:sp>
      <p:pic>
        <p:nvPicPr>
          <p:cNvPr id="275" name="Grand Canyon cropped.jpg"/>
          <p:cNvPicPr>
            <a:picLocks noChangeAspect="1"/>
          </p:cNvPicPr>
          <p:nvPr/>
        </p:nvPicPr>
        <p:blipFill>
          <a:blip r:embed="rId2">
            <a:extLst/>
          </a:blip>
          <a:stretch>
            <a:fillRect/>
          </a:stretch>
        </p:blipFill>
        <p:spPr>
          <a:xfrm>
            <a:off x="7810500" y="2222500"/>
            <a:ext cx="4330700" cy="6083603"/>
          </a:xfrm>
          <a:prstGeom prst="rect">
            <a:avLst/>
          </a:prstGeom>
          <a:ln w="25400">
            <a:solidFill>
              <a:srgbClr val="FFFFFF"/>
            </a:solidFill>
            <a:miter lim="400000"/>
          </a:ln>
        </p:spPr>
      </p:pic>
      <p:pic>
        <p:nvPicPr>
          <p:cNvPr id="276" name="Grand canyon butterfly1.png"/>
          <p:cNvPicPr>
            <a:picLocks noChangeAspect="1"/>
          </p:cNvPicPr>
          <p:nvPr/>
        </p:nvPicPr>
        <p:blipFill>
          <a:blip r:embed="rId3">
            <a:extLst/>
          </a:blip>
          <a:stretch>
            <a:fillRect/>
          </a:stretch>
        </p:blipFill>
        <p:spPr>
          <a:xfrm rot="1768552">
            <a:off x="6944359" y="1800859"/>
            <a:ext cx="2857501" cy="2276476"/>
          </a:xfrm>
          <a:prstGeom prst="rect">
            <a:avLst/>
          </a:prstGeom>
          <a:ln w="12700">
            <a:miter lim="400000"/>
          </a:ln>
        </p:spPr>
      </p:pic>
      <p:pic>
        <p:nvPicPr>
          <p:cNvPr id="277" name="Grand canyon butterfly2.png"/>
          <p:cNvPicPr>
            <a:picLocks noChangeAspect="1"/>
          </p:cNvPicPr>
          <p:nvPr/>
        </p:nvPicPr>
        <p:blipFill>
          <a:blip r:embed="rId4">
            <a:extLst/>
          </a:blip>
          <a:stretch>
            <a:fillRect/>
          </a:stretch>
        </p:blipFill>
        <p:spPr>
          <a:xfrm rot="19926163">
            <a:off x="9983289" y="7311947"/>
            <a:ext cx="3175001" cy="213518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Allopatric Speciation 1 dia.pdf"/>
          <p:cNvPicPr>
            <a:picLocks noChangeAspect="1"/>
          </p:cNvPicPr>
          <p:nvPr/>
        </p:nvPicPr>
        <p:blipFill>
          <a:blip r:embed="rId2">
            <a:extLst/>
          </a:blip>
          <a:stretch>
            <a:fillRect/>
          </a:stretch>
        </p:blipFill>
        <p:spPr>
          <a:xfrm>
            <a:off x="4645292" y="3213121"/>
            <a:ext cx="8264771" cy="5797248"/>
          </a:xfrm>
          <a:prstGeom prst="rect">
            <a:avLst/>
          </a:prstGeom>
          <a:ln w="12700">
            <a:miter lim="400000"/>
          </a:ln>
        </p:spPr>
      </p:pic>
      <p:sp>
        <p:nvSpPr>
          <p:cNvPr id="280" name="Shape 280"/>
          <p:cNvSpPr>
            <a:spLocks noGrp="1"/>
          </p:cNvSpPr>
          <p:nvPr>
            <p:ph type="title"/>
          </p:nvPr>
        </p:nvSpPr>
        <p:spPr>
          <a:prstGeom prst="rect">
            <a:avLst/>
          </a:prstGeom>
        </p:spPr>
        <p:txBody>
          <a:bodyPr/>
          <a:lstStyle>
            <a:lvl1pPr>
              <a:tabLst>
                <a:tab pos="952500" algn="l"/>
              </a:tabLst>
            </a:lvl1pPr>
          </a:lstStyle>
          <a:p>
            <a:r>
              <a:t>Allopatric Speciation 1</a:t>
            </a:r>
          </a:p>
        </p:txBody>
      </p:sp>
      <p:sp>
        <p:nvSpPr>
          <p:cNvPr id="281" name="Shape 281"/>
          <p:cNvSpPr>
            <a:spLocks noGrp="1"/>
          </p:cNvSpPr>
          <p:nvPr>
            <p:ph type="body" sz="half" idx="1"/>
          </p:nvPr>
        </p:nvSpPr>
        <p:spPr>
          <a:prstGeom prst="rect">
            <a:avLst/>
          </a:prstGeom>
        </p:spPr>
        <p:txBody>
          <a:bodyPr/>
          <a:lstStyle/>
          <a:p>
            <a:pPr>
              <a:tabLst>
                <a:tab pos="1016000" algn="l"/>
              </a:tabLst>
            </a:pPr>
            <a:r>
              <a:t>STAGE 1:  Moving into new environments</a:t>
            </a:r>
          </a:p>
          <a:p>
            <a:pPr lvl="1">
              <a:tabLst>
                <a:tab pos="1485900" algn="l"/>
              </a:tabLst>
            </a:pPr>
            <a:r>
              <a:t>The parent population expands its range and occupies new parts of the environment.</a:t>
            </a:r>
          </a:p>
          <a:p>
            <a:pPr lvl="1">
              <a:tabLst>
                <a:tab pos="1485900" algn="l"/>
              </a:tabLst>
            </a:pPr>
            <a:r>
              <a:t>Expansion of the range may</a:t>
            </a:r>
            <a:br/>
            <a:r>
              <a:t>be due to competition.</a:t>
            </a:r>
          </a:p>
          <a:p>
            <a:pPr lvl="1">
              <a:tabLst>
                <a:tab pos="1485900" algn="l"/>
              </a:tabLst>
            </a:pPr>
            <a:r>
              <a:t>The population has a</a:t>
            </a:r>
            <a:br/>
            <a:r>
              <a:t>common gene pool with</a:t>
            </a:r>
            <a:br/>
            <a:r>
              <a:t>regular gene flow (any</a:t>
            </a:r>
            <a:br/>
            <a:r>
              <a:t>individual has potential</a:t>
            </a:r>
            <a:br/>
            <a:r>
              <a:t>access to all members</a:t>
            </a:r>
            <a:br/>
            <a:r>
              <a:t>of the opposite sex for the</a:t>
            </a:r>
            <a:br/>
            <a:r>
              <a:t>purpose of mating).</a:t>
            </a:r>
          </a:p>
        </p:txBody>
      </p:sp>
      <p:sp>
        <p:nvSpPr>
          <p:cNvPr id="282" name="Shape 282"/>
          <p:cNvSpPr/>
          <p:nvPr/>
        </p:nvSpPr>
        <p:spPr>
          <a:xfrm>
            <a:off x="7129780" y="5887720"/>
            <a:ext cx="207010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a:solidFill>
                  <a:srgbClr val="483F36"/>
                </a:solidFill>
              </a:defRPr>
            </a:pPr>
            <a:r>
              <a:rPr>
                <a:solidFill>
                  <a:srgbClr val="201B17"/>
                </a:solidFill>
              </a:rPr>
              <a:t>Parent population</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Allopatric Speciation 2 dia.pdf"/>
          <p:cNvPicPr>
            <a:picLocks noChangeAspect="1"/>
          </p:cNvPicPr>
          <p:nvPr/>
        </p:nvPicPr>
        <p:blipFill>
          <a:blip r:embed="rId2">
            <a:extLst/>
          </a:blip>
          <a:stretch>
            <a:fillRect/>
          </a:stretch>
        </p:blipFill>
        <p:spPr>
          <a:xfrm>
            <a:off x="5785835" y="4148221"/>
            <a:ext cx="6933663" cy="4927112"/>
          </a:xfrm>
          <a:prstGeom prst="rect">
            <a:avLst/>
          </a:prstGeom>
          <a:ln w="12700">
            <a:miter lim="400000"/>
          </a:ln>
        </p:spPr>
      </p:pic>
      <p:sp>
        <p:nvSpPr>
          <p:cNvPr id="285" name="Shape 285"/>
          <p:cNvSpPr>
            <a:spLocks noGrp="1"/>
          </p:cNvSpPr>
          <p:nvPr>
            <p:ph type="title"/>
          </p:nvPr>
        </p:nvSpPr>
        <p:spPr>
          <a:prstGeom prst="rect">
            <a:avLst/>
          </a:prstGeom>
        </p:spPr>
        <p:txBody>
          <a:bodyPr/>
          <a:lstStyle>
            <a:lvl1pPr>
              <a:tabLst>
                <a:tab pos="952500" algn="l"/>
              </a:tabLst>
            </a:lvl1pPr>
          </a:lstStyle>
          <a:p>
            <a:r>
              <a:t>Allopatric Speciation 2</a:t>
            </a:r>
          </a:p>
        </p:txBody>
      </p:sp>
      <p:sp>
        <p:nvSpPr>
          <p:cNvPr id="286" name="Shape 286"/>
          <p:cNvSpPr>
            <a:spLocks noGrp="1"/>
          </p:cNvSpPr>
          <p:nvPr>
            <p:ph type="body" sz="half" idx="1"/>
          </p:nvPr>
        </p:nvSpPr>
        <p:spPr>
          <a:prstGeom prst="rect">
            <a:avLst/>
          </a:prstGeom>
        </p:spPr>
        <p:txBody>
          <a:bodyPr/>
          <a:lstStyle/>
          <a:p>
            <a:pPr>
              <a:tabLst>
                <a:tab pos="1016000" algn="l"/>
              </a:tabLst>
            </a:pPr>
            <a:r>
              <a:t>STAGE 2:  Geographical isolation</a:t>
            </a:r>
          </a:p>
          <a:p>
            <a:pPr lvl="1">
              <a:tabLst>
                <a:tab pos="1485900" algn="l"/>
              </a:tabLst>
            </a:pPr>
            <a:r>
              <a:t>Gradual formation of physical barriers may isolate parts of the population at the extremes of the species range.</a:t>
            </a:r>
          </a:p>
          <a:p>
            <a:pPr lvl="1">
              <a:tabLst>
                <a:tab pos="1485900" algn="l"/>
              </a:tabLst>
            </a:pPr>
            <a:r>
              <a:t>As a consequence, gene flow between these isolated populations is prevented</a:t>
            </a:r>
            <a:br/>
            <a:r>
              <a:t>or becomes rare.</a:t>
            </a:r>
          </a:p>
          <a:p>
            <a:pPr lvl="1">
              <a:tabLst>
                <a:tab pos="1485900" algn="l"/>
              </a:tabLst>
            </a:pPr>
            <a:r>
              <a:t>Agents causing geographical</a:t>
            </a:r>
            <a:br/>
            <a:r>
              <a:t>isolation include:</a:t>
            </a:r>
            <a:br/>
            <a:r>
              <a:t>continental drift, climatic change, </a:t>
            </a:r>
            <a:br/>
            <a:r>
              <a:t>and changes in sea level</a:t>
            </a:r>
            <a:br/>
            <a:r>
              <a:t>(due to glacials and interglacials).</a:t>
            </a:r>
          </a:p>
        </p:txBody>
      </p:sp>
      <p:sp>
        <p:nvSpPr>
          <p:cNvPr id="287" name="Shape 287"/>
          <p:cNvSpPr/>
          <p:nvPr/>
        </p:nvSpPr>
        <p:spPr>
          <a:xfrm>
            <a:off x="10718800" y="5194300"/>
            <a:ext cx="17018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201B17"/>
                </a:solidFill>
              </a:defRPr>
            </a:lvl1pPr>
          </a:lstStyle>
          <a:p>
            <a:pPr>
              <a:defRPr b="0">
                <a:solidFill>
                  <a:srgbClr val="483F36"/>
                </a:solidFill>
              </a:defRPr>
            </a:pPr>
            <a:r>
              <a:rPr b="1">
                <a:solidFill>
                  <a:srgbClr val="201B17"/>
                </a:solidFill>
              </a:rPr>
              <a:t>Isolated Population B</a:t>
            </a:r>
          </a:p>
        </p:txBody>
      </p:sp>
      <p:sp>
        <p:nvSpPr>
          <p:cNvPr id="288" name="Shape 288"/>
          <p:cNvSpPr/>
          <p:nvPr/>
        </p:nvSpPr>
        <p:spPr>
          <a:xfrm>
            <a:off x="8747759" y="3356539"/>
            <a:ext cx="2239051"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River barrier prevents gene flow</a:t>
            </a:r>
          </a:p>
        </p:txBody>
      </p:sp>
      <p:sp>
        <p:nvSpPr>
          <p:cNvPr id="289" name="Shape 289"/>
          <p:cNvSpPr/>
          <p:nvPr/>
        </p:nvSpPr>
        <p:spPr>
          <a:xfrm>
            <a:off x="10949940" y="6532809"/>
            <a:ext cx="1993901"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Some natural variation exists in each population</a:t>
            </a:r>
          </a:p>
        </p:txBody>
      </p:sp>
      <p:sp>
        <p:nvSpPr>
          <p:cNvPr id="290" name="Shape 290"/>
          <p:cNvSpPr/>
          <p:nvPr/>
        </p:nvSpPr>
        <p:spPr>
          <a:xfrm>
            <a:off x="7708900" y="8077200"/>
            <a:ext cx="16637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201B17"/>
                </a:solidFill>
              </a:defRPr>
            </a:lvl1pPr>
          </a:lstStyle>
          <a:p>
            <a:pPr>
              <a:defRPr b="0">
                <a:solidFill>
                  <a:srgbClr val="483F36"/>
                </a:solidFill>
              </a:defRPr>
            </a:pPr>
            <a:r>
              <a:rPr b="1">
                <a:solidFill>
                  <a:srgbClr val="201B17"/>
                </a:solidFill>
              </a:rPr>
              <a:t>Isolated Population C</a:t>
            </a:r>
          </a:p>
        </p:txBody>
      </p:sp>
      <p:sp>
        <p:nvSpPr>
          <p:cNvPr id="291" name="Shape 291"/>
          <p:cNvSpPr/>
          <p:nvPr/>
        </p:nvSpPr>
        <p:spPr>
          <a:xfrm>
            <a:off x="6769100" y="5257800"/>
            <a:ext cx="17526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201B17"/>
                </a:solidFill>
              </a:defRPr>
            </a:lvl1pPr>
          </a:lstStyle>
          <a:p>
            <a:pPr>
              <a:defRPr b="0">
                <a:solidFill>
                  <a:srgbClr val="483F36"/>
                </a:solidFill>
              </a:defRPr>
            </a:pPr>
            <a:r>
              <a:rPr b="1">
                <a:solidFill>
                  <a:srgbClr val="201B17"/>
                </a:solidFill>
              </a:rPr>
              <a:t>Isolated Population A</a:t>
            </a:r>
          </a:p>
        </p:txBody>
      </p:sp>
      <p:sp>
        <p:nvSpPr>
          <p:cNvPr id="292" name="Shape 292"/>
          <p:cNvSpPr/>
          <p:nvPr/>
        </p:nvSpPr>
        <p:spPr>
          <a:xfrm>
            <a:off x="4554220" y="7031919"/>
            <a:ext cx="2312274" cy="6275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Mountain barrier prevents gene flow</a:t>
            </a:r>
          </a:p>
        </p:txBody>
      </p:sp>
      <p:sp>
        <p:nvSpPr>
          <p:cNvPr id="293" name="Shape 293"/>
          <p:cNvSpPr/>
          <p:nvPr/>
        </p:nvSpPr>
        <p:spPr>
          <a:xfrm flipH="1" flipV="1">
            <a:off x="9770533" y="3979333"/>
            <a:ext cx="372534" cy="982134"/>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94" name="Shape 294"/>
          <p:cNvSpPr/>
          <p:nvPr/>
        </p:nvSpPr>
        <p:spPr>
          <a:xfrm flipH="1">
            <a:off x="6413500" y="6587066"/>
            <a:ext cx="1003300" cy="639234"/>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1"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Allopatric Speciation 3 dia.pdf"/>
          <p:cNvPicPr>
            <a:picLocks noChangeAspect="1"/>
          </p:cNvPicPr>
          <p:nvPr/>
        </p:nvPicPr>
        <p:blipFill>
          <a:blip r:embed="rId2">
            <a:extLst/>
          </a:blip>
          <a:stretch>
            <a:fillRect/>
          </a:stretch>
        </p:blipFill>
        <p:spPr>
          <a:xfrm>
            <a:off x="5060388" y="3875845"/>
            <a:ext cx="7976635" cy="5361185"/>
          </a:xfrm>
          <a:prstGeom prst="rect">
            <a:avLst/>
          </a:prstGeom>
          <a:ln w="12700">
            <a:miter lim="400000"/>
          </a:ln>
        </p:spPr>
      </p:pic>
      <p:sp>
        <p:nvSpPr>
          <p:cNvPr id="297" name="Shape 297"/>
          <p:cNvSpPr>
            <a:spLocks noGrp="1"/>
          </p:cNvSpPr>
          <p:nvPr>
            <p:ph type="title"/>
          </p:nvPr>
        </p:nvSpPr>
        <p:spPr>
          <a:prstGeom prst="rect">
            <a:avLst/>
          </a:prstGeom>
        </p:spPr>
        <p:txBody>
          <a:bodyPr/>
          <a:lstStyle>
            <a:lvl1pPr>
              <a:tabLst>
                <a:tab pos="952500" algn="l"/>
              </a:tabLst>
            </a:lvl1pPr>
          </a:lstStyle>
          <a:p>
            <a:r>
              <a:t>Allopatric Speciation 3</a:t>
            </a:r>
          </a:p>
        </p:txBody>
      </p:sp>
      <p:sp>
        <p:nvSpPr>
          <p:cNvPr id="298" name="Shape 298"/>
          <p:cNvSpPr>
            <a:spLocks noGrp="1"/>
          </p:cNvSpPr>
          <p:nvPr>
            <p:ph type="body" sz="half" idx="1"/>
          </p:nvPr>
        </p:nvSpPr>
        <p:spPr>
          <a:prstGeom prst="rect">
            <a:avLst/>
          </a:prstGeom>
        </p:spPr>
        <p:txBody>
          <a:bodyPr/>
          <a:lstStyle/>
          <a:p>
            <a:pPr>
              <a:tabLst>
                <a:tab pos="1016000" algn="l"/>
              </a:tabLst>
            </a:pPr>
            <a:r>
              <a:t>STAGE 3:  Formation of a sub-species</a:t>
            </a:r>
          </a:p>
          <a:p>
            <a:pPr lvl="1">
              <a:tabLst>
                <a:tab pos="1485900" algn="l"/>
              </a:tabLst>
            </a:pPr>
            <a:r>
              <a:t>The isolated populations may be subjected to quite different selection pressures.</a:t>
            </a:r>
          </a:p>
          <a:p>
            <a:pPr lvl="1">
              <a:tabLst>
                <a:tab pos="1485900" algn="l"/>
              </a:tabLst>
            </a:pPr>
            <a:r>
              <a:t>These selection pressures</a:t>
            </a:r>
            <a:br/>
            <a:r>
              <a:t>will favour those individuals</a:t>
            </a:r>
            <a:br/>
            <a:r>
              <a:t>with traits suited to each</a:t>
            </a:r>
            <a:br/>
            <a:r>
              <a:t>environment.</a:t>
            </a:r>
          </a:p>
          <a:p>
            <a:pPr lvl="1">
              <a:tabLst>
                <a:tab pos="1485900" algn="l"/>
              </a:tabLst>
            </a:pPr>
            <a:r>
              <a:t>Allele frequencies for</a:t>
            </a:r>
            <a:br/>
            <a:r>
              <a:t>certain genes change and</a:t>
            </a:r>
            <a:br/>
            <a:r>
              <a:t>the populations take on the</a:t>
            </a:r>
            <a:br/>
            <a:r>
              <a:t>status of a sub-species</a:t>
            </a:r>
            <a:br/>
            <a:r>
              <a:t>(reproductive isolation is</a:t>
            </a:r>
            <a:br/>
            <a:r>
              <a:t>not yet established).</a:t>
            </a:r>
          </a:p>
        </p:txBody>
      </p:sp>
      <p:sp>
        <p:nvSpPr>
          <p:cNvPr id="299" name="Shape 299"/>
          <p:cNvSpPr/>
          <p:nvPr/>
        </p:nvSpPr>
        <p:spPr>
          <a:xfrm>
            <a:off x="10528300" y="3627120"/>
            <a:ext cx="158800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i="1">
                <a:solidFill>
                  <a:srgbClr val="201B17"/>
                </a:solidFill>
              </a:defRPr>
            </a:lvl1pPr>
          </a:lstStyle>
          <a:p>
            <a:pPr>
              <a:defRPr i="0">
                <a:solidFill>
                  <a:srgbClr val="483F36"/>
                </a:solidFill>
              </a:defRPr>
            </a:pPr>
            <a:r>
              <a:rPr i="1">
                <a:solidFill>
                  <a:srgbClr val="201B17"/>
                </a:solidFill>
              </a:rPr>
              <a:t>Cooler climate</a:t>
            </a:r>
          </a:p>
        </p:txBody>
      </p:sp>
      <p:sp>
        <p:nvSpPr>
          <p:cNvPr id="300" name="Shape 300"/>
          <p:cNvSpPr/>
          <p:nvPr/>
        </p:nvSpPr>
        <p:spPr>
          <a:xfrm>
            <a:off x="10871200" y="5186679"/>
            <a:ext cx="1702309"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Sub-species B</a:t>
            </a:r>
          </a:p>
        </p:txBody>
      </p:sp>
      <p:sp>
        <p:nvSpPr>
          <p:cNvPr id="301" name="Shape 301"/>
          <p:cNvSpPr/>
          <p:nvPr/>
        </p:nvSpPr>
        <p:spPr>
          <a:xfrm>
            <a:off x="10566400" y="7391400"/>
            <a:ext cx="1409862"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i="1">
                <a:solidFill>
                  <a:srgbClr val="201B17"/>
                </a:solidFill>
              </a:defRPr>
            </a:lvl1pPr>
          </a:lstStyle>
          <a:p>
            <a:pPr>
              <a:defRPr i="0">
                <a:solidFill>
                  <a:srgbClr val="483F36"/>
                </a:solidFill>
              </a:defRPr>
            </a:pPr>
            <a:r>
              <a:rPr i="1">
                <a:solidFill>
                  <a:srgbClr val="201B17"/>
                </a:solidFill>
              </a:rPr>
              <a:t>Drier climate</a:t>
            </a:r>
          </a:p>
        </p:txBody>
      </p:sp>
      <p:sp>
        <p:nvSpPr>
          <p:cNvPr id="302" name="Shape 302"/>
          <p:cNvSpPr/>
          <p:nvPr/>
        </p:nvSpPr>
        <p:spPr>
          <a:xfrm>
            <a:off x="7581900" y="8387080"/>
            <a:ext cx="170230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Sub-species C</a:t>
            </a:r>
          </a:p>
        </p:txBody>
      </p:sp>
      <p:sp>
        <p:nvSpPr>
          <p:cNvPr id="303" name="Shape 303"/>
          <p:cNvSpPr/>
          <p:nvPr/>
        </p:nvSpPr>
        <p:spPr>
          <a:xfrm>
            <a:off x="7078980" y="5224779"/>
            <a:ext cx="1693826"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Sub-species A</a:t>
            </a:r>
          </a:p>
        </p:txBody>
      </p:sp>
      <p:sp>
        <p:nvSpPr>
          <p:cNvPr id="304" name="Shape 304"/>
          <p:cNvSpPr/>
          <p:nvPr/>
        </p:nvSpPr>
        <p:spPr>
          <a:xfrm>
            <a:off x="6090920" y="3596640"/>
            <a:ext cx="158365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i="1">
                <a:solidFill>
                  <a:srgbClr val="201B17"/>
                </a:solidFill>
              </a:defRPr>
            </a:lvl1pPr>
          </a:lstStyle>
          <a:p>
            <a:pPr>
              <a:defRPr i="0">
                <a:solidFill>
                  <a:srgbClr val="483F36"/>
                </a:solidFill>
              </a:defRPr>
            </a:pPr>
            <a:r>
              <a:rPr i="1">
                <a:solidFill>
                  <a:srgbClr val="201B17"/>
                </a:solidFill>
              </a:rPr>
              <a:t>Wetter climate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9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9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1"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body" sz="half" idx="1"/>
          </p:nvPr>
        </p:nvSpPr>
        <p:spPr>
          <a:xfrm>
            <a:off x="1028700" y="2019300"/>
            <a:ext cx="4984850" cy="5867400"/>
          </a:xfrm>
          <a:prstGeom prst="rect">
            <a:avLst/>
          </a:prstGeom>
        </p:spPr>
        <p:txBody>
          <a:bodyPr numCol="1" spcCol="38100"/>
          <a:lstStyle/>
          <a:p>
            <a:pPr marL="392727" indent="-392727"/>
            <a:r>
              <a:rPr>
                <a:hlinkClick r:id="rId2" action="ppaction://hlinksldjump"/>
              </a:rPr>
              <a:t>Speciation</a:t>
            </a:r>
          </a:p>
          <a:p>
            <a:pPr marL="720045" lvl="1"/>
            <a:r>
              <a:rPr>
                <a:hlinkClick r:id="rId2" action="ppaction://hlinksldjump"/>
              </a:rPr>
              <a:t>Species</a:t>
            </a:r>
          </a:p>
          <a:p>
            <a:pPr marL="720045" lvl="1"/>
            <a:r>
              <a:rPr>
                <a:hlinkClick r:id="rId3" action="ppaction://hlinksldjump"/>
              </a:rPr>
              <a:t>Speciation</a:t>
            </a:r>
          </a:p>
          <a:p>
            <a:pPr marL="720045" lvl="1"/>
            <a:r>
              <a:rPr>
                <a:hlinkClick r:id="rId4" action="ppaction://hlinksldjump"/>
              </a:rPr>
              <a:t>Reproduction isolation</a:t>
            </a:r>
          </a:p>
          <a:p>
            <a:pPr marL="720045" lvl="1"/>
            <a:r>
              <a:rPr>
                <a:hlinkClick r:id="rId5" action="ppaction://hlinksldjump"/>
              </a:rPr>
              <a:t>Allopatric speciation</a:t>
            </a:r>
          </a:p>
          <a:p>
            <a:pPr marL="720045" lvl="1"/>
            <a:r>
              <a:rPr>
                <a:hlinkClick r:id="rId6" action="ppaction://hlinksldjump"/>
              </a:rPr>
              <a:t>Sympatric speciation</a:t>
            </a:r>
          </a:p>
        </p:txBody>
      </p:sp>
      <p:sp>
        <p:nvSpPr>
          <p:cNvPr id="76" name="Shape 76"/>
          <p:cNvSpPr/>
          <p:nvPr/>
        </p:nvSpPr>
        <p:spPr>
          <a:xfrm>
            <a:off x="6807200" y="2019300"/>
            <a:ext cx="4984850" cy="58674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92727" indent="-392727" defTabSz="584200">
              <a:spcBef>
                <a:spcPts val="2500"/>
              </a:spcBef>
              <a:buClr>
                <a:srgbClr val="006994"/>
              </a:buClr>
              <a:buSzPct val="150000"/>
              <a:buFont typeface="Lucida Grande"/>
              <a:buChar char="‣"/>
              <a:tabLst/>
              <a:defRPr sz="2400" b="1">
                <a:solidFill>
                  <a:srgbClr val="000000"/>
                </a:solidFill>
              </a:defRPr>
            </a:pPr>
            <a:r>
              <a:rPr>
                <a:hlinkClick r:id="rId7" action="ppaction://hlinksldjump"/>
              </a:rPr>
              <a:t>Patterns of evolution</a:t>
            </a:r>
          </a:p>
          <a:p>
            <a:pPr marL="720045" lvl="1" indent="-360000" defTabSz="584200">
              <a:spcBef>
                <a:spcPts val="500"/>
              </a:spcBef>
              <a:buSzPct val="150000"/>
              <a:buChar char="•"/>
              <a:tabLst/>
              <a:defRPr sz="2200">
                <a:solidFill>
                  <a:srgbClr val="000000"/>
                </a:solidFill>
              </a:defRPr>
            </a:pPr>
            <a:r>
              <a:rPr>
                <a:hlinkClick r:id="rId8" action="ppaction://hlinksldjump"/>
              </a:rPr>
              <a:t>Divergent evolution</a:t>
            </a:r>
          </a:p>
          <a:p>
            <a:pPr marL="720045" lvl="1" indent="-360000" defTabSz="584200">
              <a:spcBef>
                <a:spcPts val="500"/>
              </a:spcBef>
              <a:buSzPct val="150000"/>
              <a:buChar char="•"/>
              <a:tabLst/>
              <a:defRPr sz="2200">
                <a:solidFill>
                  <a:srgbClr val="000000"/>
                </a:solidFill>
              </a:defRPr>
            </a:pPr>
            <a:r>
              <a:rPr>
                <a:hlinkClick r:id="rId9" action="ppaction://hlinksldjump"/>
              </a:rPr>
              <a:t>Convergent evolution</a:t>
            </a:r>
          </a:p>
          <a:p>
            <a:pPr marL="720045" lvl="1" indent="-360000" defTabSz="584200">
              <a:spcBef>
                <a:spcPts val="500"/>
              </a:spcBef>
              <a:buSzPct val="150000"/>
              <a:buChar char="•"/>
              <a:tabLst/>
              <a:defRPr sz="2200">
                <a:solidFill>
                  <a:srgbClr val="000000"/>
                </a:solidFill>
              </a:defRPr>
            </a:pPr>
            <a:r>
              <a:rPr>
                <a:hlinkClick r:id="rId10" action="ppaction://hlinksldjump"/>
              </a:rPr>
              <a:t>Biogeography</a:t>
            </a:r>
          </a:p>
          <a:p>
            <a:pPr marL="720045" lvl="1" indent="-360000" defTabSz="584200">
              <a:spcBef>
                <a:spcPts val="500"/>
              </a:spcBef>
              <a:buSzPct val="150000"/>
              <a:buChar char="•"/>
              <a:tabLst/>
              <a:defRPr sz="2200">
                <a:solidFill>
                  <a:srgbClr val="000000"/>
                </a:solidFill>
              </a:defRPr>
            </a:pPr>
            <a:r>
              <a:rPr>
                <a:hlinkClick r:id="rId11" action="ppaction://hlinksldjump"/>
              </a:rPr>
              <a:t>Gradualism and punctuated equilibrium</a:t>
            </a:r>
          </a:p>
          <a:p>
            <a:pPr marL="720045" lvl="1" indent="-360000" defTabSz="584200">
              <a:spcBef>
                <a:spcPts val="500"/>
              </a:spcBef>
              <a:buSzPct val="150000"/>
              <a:buChar char="•"/>
              <a:tabLst/>
              <a:defRPr sz="2200">
                <a:solidFill>
                  <a:srgbClr val="000000"/>
                </a:solidFill>
              </a:defRPr>
            </a:pPr>
            <a:r>
              <a:rPr>
                <a:hlinkClick r:id="rId12" action="ppaction://hlinksldjump"/>
              </a:rPr>
              <a:t>Extinction</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Allopatric Speciation 4 dia.pdf"/>
          <p:cNvPicPr>
            <a:picLocks noChangeAspect="1"/>
          </p:cNvPicPr>
          <p:nvPr/>
        </p:nvPicPr>
        <p:blipFill>
          <a:blip r:embed="rId2">
            <a:extLst/>
          </a:blip>
          <a:stretch>
            <a:fillRect/>
          </a:stretch>
        </p:blipFill>
        <p:spPr>
          <a:xfrm>
            <a:off x="6142501" y="2794568"/>
            <a:ext cx="7033857" cy="5172182"/>
          </a:xfrm>
          <a:prstGeom prst="rect">
            <a:avLst/>
          </a:prstGeom>
          <a:ln w="12700">
            <a:miter lim="400000"/>
          </a:ln>
        </p:spPr>
      </p:pic>
      <p:sp>
        <p:nvSpPr>
          <p:cNvPr id="307" name="Shape 307"/>
          <p:cNvSpPr>
            <a:spLocks noGrp="1"/>
          </p:cNvSpPr>
          <p:nvPr>
            <p:ph type="title"/>
          </p:nvPr>
        </p:nvSpPr>
        <p:spPr>
          <a:prstGeom prst="rect">
            <a:avLst/>
          </a:prstGeom>
        </p:spPr>
        <p:txBody>
          <a:bodyPr/>
          <a:lstStyle>
            <a:lvl1pPr>
              <a:tabLst>
                <a:tab pos="952500" algn="l"/>
              </a:tabLst>
            </a:lvl1pPr>
          </a:lstStyle>
          <a:p>
            <a:r>
              <a:t>Allopatric Speciation 4</a:t>
            </a:r>
          </a:p>
        </p:txBody>
      </p:sp>
      <p:sp>
        <p:nvSpPr>
          <p:cNvPr id="308" name="Shape 308"/>
          <p:cNvSpPr>
            <a:spLocks noGrp="1"/>
          </p:cNvSpPr>
          <p:nvPr>
            <p:ph type="body" sz="half" idx="1"/>
          </p:nvPr>
        </p:nvSpPr>
        <p:spPr>
          <a:prstGeom prst="rect">
            <a:avLst/>
          </a:prstGeom>
        </p:spPr>
        <p:txBody>
          <a:bodyPr/>
          <a:lstStyle/>
          <a:p>
            <a:pPr>
              <a:tabLst>
                <a:tab pos="1016000" algn="l"/>
              </a:tabLst>
            </a:pPr>
            <a:r>
              <a:t>STAGE 4:  Reproductive isolation</a:t>
            </a:r>
          </a:p>
          <a:p>
            <a:pPr lvl="1">
              <a:tabLst>
                <a:tab pos="1485900" algn="l"/>
              </a:tabLst>
            </a:pPr>
            <a:r>
              <a:t>Each separated sub-species undergoes genetic and behavioural changes that prevent mating with individuals from other populations.</a:t>
            </a:r>
          </a:p>
          <a:p>
            <a:pPr lvl="1">
              <a:tabLst>
                <a:tab pos="1485900" algn="l"/>
              </a:tabLst>
            </a:pPr>
            <a:r>
              <a:t>Each sub-species develops reproductive isolating mechanisms. The gene pools become isolated and the populations attain species status.</a:t>
            </a:r>
          </a:p>
          <a:p>
            <a:pPr lvl="1">
              <a:tabLst>
                <a:tab pos="1485900" algn="l"/>
              </a:tabLst>
            </a:pPr>
            <a:r>
              <a:t>Even if geographical barriers</a:t>
            </a:r>
            <a:br/>
            <a:r>
              <a:t>are removed to allow mixing</a:t>
            </a:r>
            <a:br/>
            <a:r>
              <a:t>of the populations, genetic</a:t>
            </a:r>
            <a:br/>
            <a:r>
              <a:t>isolation is complete.</a:t>
            </a:r>
          </a:p>
        </p:txBody>
      </p:sp>
      <p:sp>
        <p:nvSpPr>
          <p:cNvPr id="309" name="Shape 309"/>
          <p:cNvSpPr/>
          <p:nvPr/>
        </p:nvSpPr>
        <p:spPr>
          <a:xfrm>
            <a:off x="8669019" y="2600960"/>
            <a:ext cx="198180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006795"/>
                </a:solidFill>
              </a:defRPr>
            </a:lvl1pPr>
          </a:lstStyle>
          <a:p>
            <a:r>
              <a:t>Sympatric species</a:t>
            </a:r>
          </a:p>
        </p:txBody>
      </p:sp>
      <p:sp>
        <p:nvSpPr>
          <p:cNvPr id="310" name="Shape 310"/>
          <p:cNvSpPr/>
          <p:nvPr/>
        </p:nvSpPr>
        <p:spPr>
          <a:xfrm>
            <a:off x="11221719" y="4996179"/>
            <a:ext cx="1587501" cy="5640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a:solidFill>
                  <a:srgbClr val="006795"/>
                </a:solidFill>
              </a:defRPr>
            </a:lvl1pPr>
          </a:lstStyle>
          <a:p>
            <a:r>
              <a:t>River barrier removed</a:t>
            </a:r>
          </a:p>
        </p:txBody>
      </p:sp>
      <p:sp>
        <p:nvSpPr>
          <p:cNvPr id="311" name="Shape 311"/>
          <p:cNvSpPr/>
          <p:nvPr/>
        </p:nvSpPr>
        <p:spPr>
          <a:xfrm>
            <a:off x="11099800" y="4318000"/>
            <a:ext cx="121977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Species B</a:t>
            </a:r>
          </a:p>
        </p:txBody>
      </p:sp>
      <p:sp>
        <p:nvSpPr>
          <p:cNvPr id="312" name="Shape 312"/>
          <p:cNvSpPr/>
          <p:nvPr/>
        </p:nvSpPr>
        <p:spPr>
          <a:xfrm>
            <a:off x="7188200" y="4318000"/>
            <a:ext cx="121128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Species A</a:t>
            </a:r>
          </a:p>
        </p:txBody>
      </p:sp>
      <p:sp>
        <p:nvSpPr>
          <p:cNvPr id="313" name="Shape 313"/>
          <p:cNvSpPr/>
          <p:nvPr/>
        </p:nvSpPr>
        <p:spPr>
          <a:xfrm>
            <a:off x="7719059" y="5412740"/>
            <a:ext cx="266805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201B17"/>
                </a:solidFill>
              </a:defRPr>
            </a:lvl1pPr>
          </a:lstStyle>
          <a:p>
            <a:pPr>
              <a:defRPr>
                <a:solidFill>
                  <a:srgbClr val="483F36"/>
                </a:solidFill>
              </a:defRPr>
            </a:pPr>
            <a:r>
              <a:rPr>
                <a:solidFill>
                  <a:srgbClr val="201B17"/>
                </a:solidFill>
              </a:rPr>
              <a:t>Mountain barrier remains</a:t>
            </a:r>
          </a:p>
        </p:txBody>
      </p:sp>
      <p:sp>
        <p:nvSpPr>
          <p:cNvPr id="314" name="Shape 314"/>
          <p:cNvSpPr/>
          <p:nvPr/>
        </p:nvSpPr>
        <p:spPr>
          <a:xfrm>
            <a:off x="8280400" y="6985000"/>
            <a:ext cx="121977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Species C</a:t>
            </a:r>
          </a:p>
        </p:txBody>
      </p:sp>
      <p:sp>
        <p:nvSpPr>
          <p:cNvPr id="315" name="Shape 315"/>
          <p:cNvSpPr/>
          <p:nvPr/>
        </p:nvSpPr>
        <p:spPr>
          <a:xfrm>
            <a:off x="5435600" y="6057900"/>
            <a:ext cx="13335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a:solidFill>
                  <a:srgbClr val="006795"/>
                </a:solidFill>
              </a:defRPr>
            </a:lvl1pPr>
          </a:lstStyle>
          <a:p>
            <a:r>
              <a:t>Allopatric species</a:t>
            </a:r>
          </a:p>
        </p:txBody>
      </p:sp>
      <p:sp>
        <p:nvSpPr>
          <p:cNvPr id="316" name="Shape 316"/>
          <p:cNvSpPr/>
          <p:nvPr/>
        </p:nvSpPr>
        <p:spPr>
          <a:xfrm>
            <a:off x="5186679" y="8361680"/>
            <a:ext cx="7747001"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400"/>
              </a:lnSpc>
              <a:tabLst>
                <a:tab pos="520700" algn="l"/>
              </a:tabLst>
              <a:defRPr sz="2800">
                <a:solidFill>
                  <a:srgbClr val="483F36"/>
                </a:solidFill>
                <a:latin typeface="Hoefler Text"/>
                <a:ea typeface="Hoefler Text"/>
                <a:cs typeface="Hoefler Text"/>
                <a:sym typeface="Hoefler Text"/>
              </a:defRPr>
            </a:pPr>
            <a:r>
              <a:rPr sz="1800" b="1">
                <a:solidFill>
                  <a:srgbClr val="201B17"/>
                </a:solidFill>
                <a:latin typeface="+mn-lt"/>
                <a:ea typeface="+mn-ea"/>
                <a:cs typeface="+mn-cs"/>
                <a:sym typeface="Arial"/>
              </a:rPr>
              <a:t>Sympatric species</a:t>
            </a:r>
            <a:r>
              <a:rPr sz="1800">
                <a:solidFill>
                  <a:srgbClr val="201B17"/>
                </a:solidFill>
                <a:latin typeface="+mn-lt"/>
                <a:ea typeface="+mn-ea"/>
                <a:cs typeface="+mn-cs"/>
                <a:sym typeface="Arial"/>
              </a:rPr>
              <a:t>:	Closely related species with overlapping distribution</a:t>
            </a:r>
          </a:p>
          <a:p>
            <a:pPr>
              <a:lnSpc>
                <a:spcPts val="2400"/>
              </a:lnSpc>
              <a:tabLst>
                <a:tab pos="520700" algn="l"/>
              </a:tabLst>
              <a:defRPr sz="2800">
                <a:solidFill>
                  <a:srgbClr val="483F36"/>
                </a:solidFill>
                <a:latin typeface="Hoefler Text"/>
                <a:ea typeface="Hoefler Text"/>
                <a:cs typeface="Hoefler Text"/>
                <a:sym typeface="Hoefler Text"/>
              </a:defRPr>
            </a:pPr>
            <a:r>
              <a:rPr sz="1800" b="1">
                <a:solidFill>
                  <a:srgbClr val="201B17"/>
                </a:solidFill>
                <a:latin typeface="+mn-lt"/>
                <a:ea typeface="+mn-ea"/>
                <a:cs typeface="+mn-cs"/>
                <a:sym typeface="Arial"/>
              </a:rPr>
              <a:t>Allopatric species</a:t>
            </a:r>
            <a:r>
              <a:rPr sz="1800">
                <a:solidFill>
                  <a:srgbClr val="201B17"/>
                </a:solidFill>
                <a:latin typeface="+mn-lt"/>
                <a:ea typeface="+mn-ea"/>
                <a:cs typeface="+mn-cs"/>
                <a:sym typeface="Arial"/>
              </a:rPr>
              <a:t>:	Closely related species still geographically separated</a:t>
            </a:r>
          </a:p>
        </p:txBody>
      </p:sp>
      <p:sp>
        <p:nvSpPr>
          <p:cNvPr id="317" name="Shape 317"/>
          <p:cNvSpPr/>
          <p:nvPr/>
        </p:nvSpPr>
        <p:spPr>
          <a:xfrm flipH="1" flipV="1">
            <a:off x="6773333" y="6375400"/>
            <a:ext cx="914401" cy="101600"/>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18" name="Shape 318"/>
          <p:cNvSpPr/>
          <p:nvPr/>
        </p:nvSpPr>
        <p:spPr>
          <a:xfrm flipH="1">
            <a:off x="6519333" y="4529666"/>
            <a:ext cx="457201" cy="1524001"/>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19" name="Shape 319"/>
          <p:cNvSpPr/>
          <p:nvPr/>
        </p:nvSpPr>
        <p:spPr>
          <a:xfrm flipH="1" flipV="1">
            <a:off x="9707244" y="2950210"/>
            <a:ext cx="604309" cy="654051"/>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20" name="Shape 320"/>
          <p:cNvSpPr/>
          <p:nvPr/>
        </p:nvSpPr>
        <p:spPr>
          <a:xfrm flipV="1">
            <a:off x="9418319" y="2943860"/>
            <a:ext cx="292101" cy="1121834"/>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0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0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tabLst>
                <a:tab pos="952500" algn="l"/>
              </a:tabLst>
            </a:lvl1pPr>
          </a:lstStyle>
          <a:p>
            <a:r>
              <a:t>Sympatric Speciation</a:t>
            </a:r>
          </a:p>
        </p:txBody>
      </p:sp>
      <p:sp>
        <p:nvSpPr>
          <p:cNvPr id="323" name="Shape 323"/>
          <p:cNvSpPr>
            <a:spLocks noGrp="1"/>
          </p:cNvSpPr>
          <p:nvPr>
            <p:ph type="body" sz="half" idx="1"/>
          </p:nvPr>
        </p:nvSpPr>
        <p:spPr>
          <a:xfrm>
            <a:off x="368300" y="1790700"/>
            <a:ext cx="6746578" cy="6859786"/>
          </a:xfrm>
          <a:prstGeom prst="rect">
            <a:avLst/>
          </a:prstGeom>
        </p:spPr>
        <p:txBody>
          <a:bodyPr/>
          <a:lstStyle/>
          <a:p>
            <a:pPr>
              <a:tabLst>
                <a:tab pos="1016000" algn="l"/>
              </a:tabLst>
            </a:pPr>
            <a:r>
              <a:t>Sympatric speciation: A new species within the same area as the parent species.</a:t>
            </a:r>
          </a:p>
          <a:p>
            <a:pPr lvl="1">
              <a:tabLst>
                <a:tab pos="1485900" algn="l"/>
              </a:tabLst>
            </a:pPr>
            <a:r>
              <a:t> There is no geographical separation between the speciating populations.</a:t>
            </a:r>
          </a:p>
          <a:p>
            <a:pPr lvl="1">
              <a:tabLst>
                <a:tab pos="1485900" algn="l"/>
              </a:tabLst>
            </a:pPr>
            <a:r>
              <a:t> All individuals are, in theory, able to meet each other.</a:t>
            </a:r>
          </a:p>
          <a:p>
            <a:pPr>
              <a:tabLst>
                <a:tab pos="1016000" algn="l"/>
              </a:tabLst>
            </a:pPr>
            <a:r>
              <a:t>Sympatric speciation is relatively rare in animals, but it is an important mechanism for speciation among plants.</a:t>
            </a:r>
          </a:p>
          <a:p>
            <a:pPr>
              <a:tabLst>
                <a:tab pos="1016000" algn="l"/>
              </a:tabLst>
            </a:pPr>
            <a:r>
              <a:t> Sympatric speciation may occur through:</a:t>
            </a:r>
          </a:p>
          <a:p>
            <a:pPr lvl="1">
              <a:tabLst>
                <a:tab pos="1485900" algn="l"/>
              </a:tabLst>
            </a:pPr>
            <a:r>
              <a:t>A change in host preference, food preference or habitat preference.</a:t>
            </a:r>
          </a:p>
          <a:p>
            <a:pPr lvl="1">
              <a:tabLst>
                <a:tab pos="1485900" algn="l"/>
              </a:tabLst>
            </a:pPr>
            <a:r>
              <a:t>The partitioning of an essential but limiting resource.</a:t>
            </a:r>
          </a:p>
          <a:p>
            <a:pPr lvl="1">
              <a:tabLst>
                <a:tab pos="1485900" algn="l"/>
              </a:tabLst>
            </a:pPr>
            <a:r>
              <a:t>Instant speciation as a result of polyploidy (particularly among plants, as in the evolution of wheat).</a:t>
            </a:r>
          </a:p>
        </p:txBody>
      </p:sp>
      <p:pic>
        <p:nvPicPr>
          <p:cNvPr id="324" name="Wheat - Common-col.png"/>
          <p:cNvPicPr>
            <a:picLocks noChangeAspect="1"/>
          </p:cNvPicPr>
          <p:nvPr/>
        </p:nvPicPr>
        <p:blipFill>
          <a:blip r:embed="rId2">
            <a:extLst/>
          </a:blip>
          <a:stretch>
            <a:fillRect/>
          </a:stretch>
        </p:blipFill>
        <p:spPr>
          <a:xfrm rot="1020000">
            <a:off x="10654555" y="3330668"/>
            <a:ext cx="1066801" cy="6038296"/>
          </a:xfrm>
          <a:prstGeom prst="rect">
            <a:avLst/>
          </a:prstGeom>
          <a:ln w="12700">
            <a:miter lim="400000"/>
          </a:ln>
        </p:spPr>
      </p:pic>
      <p:pic>
        <p:nvPicPr>
          <p:cNvPr id="325" name="Wheat - Wild Einkorn-col.png"/>
          <p:cNvPicPr>
            <a:picLocks noChangeAspect="1"/>
          </p:cNvPicPr>
          <p:nvPr/>
        </p:nvPicPr>
        <p:blipFill>
          <a:blip r:embed="rId3">
            <a:extLst/>
          </a:blip>
          <a:stretch>
            <a:fillRect/>
          </a:stretch>
        </p:blipFill>
        <p:spPr>
          <a:xfrm>
            <a:off x="9448800" y="1549400"/>
            <a:ext cx="1282700" cy="4108988"/>
          </a:xfrm>
          <a:prstGeom prst="rect">
            <a:avLst/>
          </a:prstGeom>
          <a:ln w="12700">
            <a:miter lim="400000"/>
          </a:ln>
        </p:spPr>
      </p:pic>
      <p:sp>
        <p:nvSpPr>
          <p:cNvPr id="326" name="Shape 326"/>
          <p:cNvSpPr/>
          <p:nvPr/>
        </p:nvSpPr>
        <p:spPr>
          <a:xfrm>
            <a:off x="10617200" y="8750300"/>
            <a:ext cx="186683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Common Wheat</a:t>
            </a:r>
          </a:p>
        </p:txBody>
      </p:sp>
      <p:sp>
        <p:nvSpPr>
          <p:cNvPr id="327" name="Shape 327"/>
          <p:cNvSpPr/>
          <p:nvPr/>
        </p:nvSpPr>
        <p:spPr>
          <a:xfrm>
            <a:off x="11023600" y="2565400"/>
            <a:ext cx="152192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Wild Einkorn</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2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2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2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2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2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2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3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Sympatric Speciation 1 new.pdf"/>
          <p:cNvPicPr>
            <a:picLocks noChangeAspect="1"/>
          </p:cNvPicPr>
          <p:nvPr/>
        </p:nvPicPr>
        <p:blipFill>
          <a:blip r:embed="rId2">
            <a:extLst/>
          </a:blip>
          <a:stretch>
            <a:fillRect/>
          </a:stretch>
        </p:blipFill>
        <p:spPr>
          <a:xfrm>
            <a:off x="9281309" y="2118123"/>
            <a:ext cx="3879885" cy="3205285"/>
          </a:xfrm>
          <a:prstGeom prst="rect">
            <a:avLst/>
          </a:prstGeom>
          <a:ln w="12700">
            <a:miter lim="400000"/>
          </a:ln>
        </p:spPr>
      </p:pic>
      <p:pic>
        <p:nvPicPr>
          <p:cNvPr id="330" name="Sympatric Speciation 1 orig.pdf"/>
          <p:cNvPicPr>
            <a:picLocks noChangeAspect="1"/>
          </p:cNvPicPr>
          <p:nvPr/>
        </p:nvPicPr>
        <p:blipFill>
          <a:blip r:embed="rId3">
            <a:extLst/>
          </a:blip>
          <a:stretch>
            <a:fillRect/>
          </a:stretch>
        </p:blipFill>
        <p:spPr>
          <a:xfrm>
            <a:off x="5937417" y="1637001"/>
            <a:ext cx="3074418" cy="4002512"/>
          </a:xfrm>
          <a:prstGeom prst="rect">
            <a:avLst/>
          </a:prstGeom>
          <a:ln w="12700">
            <a:miter lim="400000"/>
          </a:ln>
        </p:spPr>
      </p:pic>
      <p:sp>
        <p:nvSpPr>
          <p:cNvPr id="331" name="Shape 331"/>
          <p:cNvSpPr>
            <a:spLocks noGrp="1"/>
          </p:cNvSpPr>
          <p:nvPr>
            <p:ph type="title"/>
          </p:nvPr>
        </p:nvSpPr>
        <p:spPr>
          <a:prstGeom prst="rect">
            <a:avLst/>
          </a:prstGeom>
        </p:spPr>
        <p:txBody>
          <a:bodyPr/>
          <a:lstStyle>
            <a:lvl1pPr>
              <a:tabLst>
                <a:tab pos="952500" algn="l"/>
              </a:tabLst>
            </a:lvl1pPr>
          </a:lstStyle>
          <a:p>
            <a:r>
              <a:t>Sympatric Speciation 1</a:t>
            </a:r>
          </a:p>
        </p:txBody>
      </p:sp>
      <p:sp>
        <p:nvSpPr>
          <p:cNvPr id="332" name="Shape 332"/>
          <p:cNvSpPr>
            <a:spLocks noGrp="1"/>
          </p:cNvSpPr>
          <p:nvPr>
            <p:ph type="body" sz="half" idx="1"/>
          </p:nvPr>
        </p:nvSpPr>
        <p:spPr>
          <a:xfrm>
            <a:off x="368300" y="1790700"/>
            <a:ext cx="5262910" cy="7543800"/>
          </a:xfrm>
          <a:prstGeom prst="rect">
            <a:avLst/>
          </a:prstGeom>
        </p:spPr>
        <p:txBody>
          <a:bodyPr/>
          <a:lstStyle/>
          <a:p>
            <a:pPr>
              <a:tabLst>
                <a:tab pos="1016000" algn="l"/>
              </a:tabLst>
            </a:pPr>
            <a:r>
              <a:t>A change in habitat preference:</a:t>
            </a:r>
          </a:p>
          <a:p>
            <a:pPr lvl="1">
              <a:tabLst>
                <a:tab pos="1485900" algn="l"/>
              </a:tabLst>
            </a:pPr>
            <a:r>
              <a:t>It is not uncommon for some insect species to be conditioned to lay eggs on the plant species on which they themselves were reared.</a:t>
            </a:r>
          </a:p>
          <a:p>
            <a:pPr lvl="2">
              <a:tabLst>
                <a:tab pos="1638300" algn="l"/>
              </a:tabLst>
            </a:pPr>
            <a:r>
              <a:t>If the normally preferred plant species is unavailable, then the insect may be forced to choose another species to lay eggs on.</a:t>
            </a:r>
          </a:p>
          <a:p>
            <a:pPr lvl="2">
              <a:tabLst>
                <a:tab pos="1638300" algn="l"/>
              </a:tabLst>
            </a:pPr>
            <a:r>
              <a:t>A few eggs surviving on this new plant will give rise to a new population with a new plant species preference.</a:t>
            </a:r>
          </a:p>
        </p:txBody>
      </p:sp>
      <p:sp>
        <p:nvSpPr>
          <p:cNvPr id="333" name="Shape 333"/>
          <p:cNvSpPr/>
          <p:nvPr/>
        </p:nvSpPr>
        <p:spPr>
          <a:xfrm>
            <a:off x="6308427" y="6868089"/>
            <a:ext cx="6419900"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An insect forced to lays its eggs on an unfamiliar plant species may give rise to a new population of flies isolated from the original population</a:t>
            </a:r>
          </a:p>
        </p:txBody>
      </p:sp>
      <p:sp>
        <p:nvSpPr>
          <p:cNvPr id="334" name="Shape 334"/>
          <p:cNvSpPr/>
          <p:nvPr/>
        </p:nvSpPr>
        <p:spPr>
          <a:xfrm>
            <a:off x="9918700" y="5829300"/>
            <a:ext cx="2197100" cy="7012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400" b="1">
                <a:solidFill>
                  <a:srgbClr val="201B17"/>
                </a:solidFill>
              </a:defRPr>
            </a:lvl1pPr>
          </a:lstStyle>
          <a:p>
            <a:pPr>
              <a:defRPr>
                <a:solidFill>
                  <a:srgbClr val="483F36"/>
                </a:solidFill>
              </a:defRPr>
            </a:pPr>
            <a:r>
              <a:rPr>
                <a:solidFill>
                  <a:srgbClr val="201B17"/>
                </a:solidFill>
              </a:rPr>
              <a:t>New host plant species</a:t>
            </a:r>
          </a:p>
        </p:txBody>
      </p:sp>
      <p:sp>
        <p:nvSpPr>
          <p:cNvPr id="335" name="Shape 335"/>
          <p:cNvSpPr/>
          <p:nvPr/>
        </p:nvSpPr>
        <p:spPr>
          <a:xfrm>
            <a:off x="6819900" y="5829300"/>
            <a:ext cx="2260600" cy="7012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800"/>
              </a:lnSpc>
              <a:tabLst>
                <a:tab pos="520700" algn="l"/>
              </a:tabLst>
              <a:defRPr sz="2400" b="1">
                <a:solidFill>
                  <a:srgbClr val="201B17"/>
                </a:solidFill>
              </a:defRPr>
            </a:lvl1pPr>
          </a:lstStyle>
          <a:p>
            <a:pPr>
              <a:defRPr>
                <a:solidFill>
                  <a:srgbClr val="483F36"/>
                </a:solidFill>
              </a:defRPr>
            </a:pPr>
            <a:r>
              <a:rPr>
                <a:solidFill>
                  <a:srgbClr val="201B17"/>
                </a:solidFill>
              </a:rPr>
              <a:t>Original host plant species</a:t>
            </a:r>
          </a:p>
        </p:txBody>
      </p:sp>
      <p:sp>
        <p:nvSpPr>
          <p:cNvPr id="336" name="Shape 336"/>
          <p:cNvSpPr/>
          <p:nvPr/>
        </p:nvSpPr>
        <p:spPr>
          <a:xfrm flipH="1" flipV="1">
            <a:off x="8500533" y="3627966"/>
            <a:ext cx="1481062" cy="128"/>
          </a:xfrm>
          <a:prstGeom prst="line">
            <a:avLst/>
          </a:prstGeom>
          <a:ln w="152400">
            <a:solidFill>
              <a:schemeClr val="accent4">
                <a:hueOff val="384618"/>
                <a:satOff val="3869"/>
                <a:lumOff val="5802"/>
              </a:schemeClr>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3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3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3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Sympatric Speciation 2 diag.pdf"/>
          <p:cNvPicPr>
            <a:picLocks noChangeAspect="1"/>
          </p:cNvPicPr>
          <p:nvPr/>
        </p:nvPicPr>
        <p:blipFill>
          <a:blip r:embed="rId2">
            <a:extLst/>
          </a:blip>
          <a:stretch>
            <a:fillRect/>
          </a:stretch>
        </p:blipFill>
        <p:spPr>
          <a:xfrm>
            <a:off x="5970988" y="1376834"/>
            <a:ext cx="7012529" cy="3606077"/>
          </a:xfrm>
          <a:prstGeom prst="rect">
            <a:avLst/>
          </a:prstGeom>
          <a:ln w="12700">
            <a:miter lim="400000"/>
          </a:ln>
        </p:spPr>
      </p:pic>
      <p:sp>
        <p:nvSpPr>
          <p:cNvPr id="339" name="Shape 339"/>
          <p:cNvSpPr>
            <a:spLocks noGrp="1"/>
          </p:cNvSpPr>
          <p:nvPr>
            <p:ph type="title"/>
          </p:nvPr>
        </p:nvSpPr>
        <p:spPr>
          <a:prstGeom prst="rect">
            <a:avLst/>
          </a:prstGeom>
        </p:spPr>
        <p:txBody>
          <a:bodyPr/>
          <a:lstStyle>
            <a:lvl1pPr>
              <a:tabLst>
                <a:tab pos="952500" algn="l"/>
              </a:tabLst>
            </a:lvl1pPr>
          </a:lstStyle>
          <a:p>
            <a:r>
              <a:t>Sympatric Speciation 2</a:t>
            </a:r>
          </a:p>
        </p:txBody>
      </p:sp>
      <p:sp>
        <p:nvSpPr>
          <p:cNvPr id="340" name="Shape 340"/>
          <p:cNvSpPr>
            <a:spLocks noGrp="1"/>
          </p:cNvSpPr>
          <p:nvPr>
            <p:ph type="body" sz="quarter" idx="1"/>
          </p:nvPr>
        </p:nvSpPr>
        <p:spPr>
          <a:xfrm>
            <a:off x="368300" y="1790700"/>
            <a:ext cx="5174457" cy="4250383"/>
          </a:xfrm>
          <a:prstGeom prst="rect">
            <a:avLst/>
          </a:prstGeom>
        </p:spPr>
        <p:txBody>
          <a:bodyPr/>
          <a:lstStyle/>
          <a:p>
            <a:pPr>
              <a:tabLst>
                <a:tab pos="1016000" algn="l"/>
              </a:tabLst>
            </a:pPr>
            <a:r>
              <a:t>Establishing reproductive isolation:</a:t>
            </a:r>
          </a:p>
          <a:p>
            <a:pPr lvl="1">
              <a:tabLst>
                <a:tab pos="1485900" algn="l"/>
              </a:tabLst>
            </a:pPr>
            <a:r>
              <a:t>If mating and rearing of offspring takes place entirely within the habitat, then the population will become reproductively isolated.</a:t>
            </a:r>
          </a:p>
          <a:p>
            <a:pPr lvl="1">
              <a:tabLst>
                <a:tab pos="1485900" algn="l"/>
              </a:tabLst>
            </a:pPr>
            <a:r>
              <a:t>Further differentiation of the two populations is likely as each</a:t>
            </a:r>
            <a:br/>
            <a:r>
              <a:t>becomes increasingly adapted to their respective habitats.</a:t>
            </a:r>
          </a:p>
          <a:p>
            <a:pPr lvl="1">
              <a:tabLst>
                <a:tab pos="1485900" algn="l"/>
              </a:tabLst>
            </a:pPr>
            <a:r>
              <a:t>Ultimately, the two groups will diverge to be recognised as separate species.</a:t>
            </a:r>
          </a:p>
        </p:txBody>
      </p:sp>
      <p:sp>
        <p:nvSpPr>
          <p:cNvPr id="341" name="Shape 341"/>
          <p:cNvSpPr/>
          <p:nvPr/>
        </p:nvSpPr>
        <p:spPr>
          <a:xfrm>
            <a:off x="7175500" y="6194989"/>
            <a:ext cx="5003800"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Each host plant will attract flies that were reared on that plant species. Flies will mate with other flies with a similar preference.</a:t>
            </a:r>
          </a:p>
        </p:txBody>
      </p:sp>
      <p:sp>
        <p:nvSpPr>
          <p:cNvPr id="342" name="Shape 342"/>
          <p:cNvSpPr/>
          <p:nvPr/>
        </p:nvSpPr>
        <p:spPr>
          <a:xfrm>
            <a:off x="9842500" y="5689600"/>
            <a:ext cx="247774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201B17"/>
                </a:solidFill>
              </a:defRPr>
            </a:lvl1pPr>
          </a:lstStyle>
          <a:p>
            <a:pPr>
              <a:defRPr>
                <a:solidFill>
                  <a:srgbClr val="483F36"/>
                </a:solidFill>
              </a:defRPr>
            </a:pPr>
            <a:r>
              <a:rPr>
                <a:solidFill>
                  <a:srgbClr val="201B17"/>
                </a:solidFill>
              </a:rPr>
              <a:t>New host plant species</a:t>
            </a:r>
          </a:p>
        </p:txBody>
      </p:sp>
      <p:sp>
        <p:nvSpPr>
          <p:cNvPr id="343" name="Shape 343"/>
          <p:cNvSpPr/>
          <p:nvPr/>
        </p:nvSpPr>
        <p:spPr>
          <a:xfrm>
            <a:off x="6565900" y="5689600"/>
            <a:ext cx="280813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a:solidFill>
                  <a:srgbClr val="201B17"/>
                </a:solidFill>
              </a:defRPr>
            </a:lvl1pPr>
          </a:lstStyle>
          <a:p>
            <a:pPr>
              <a:defRPr>
                <a:solidFill>
                  <a:srgbClr val="483F36"/>
                </a:solidFill>
              </a:defRPr>
            </a:pPr>
            <a:r>
              <a:rPr>
                <a:solidFill>
                  <a:srgbClr val="201B17"/>
                </a:solidFill>
              </a:rPr>
              <a:t>Original host plant species</a:t>
            </a:r>
          </a:p>
        </p:txBody>
      </p:sp>
      <p:sp>
        <p:nvSpPr>
          <p:cNvPr id="344" name="Shape 344"/>
          <p:cNvSpPr/>
          <p:nvPr/>
        </p:nvSpPr>
        <p:spPr>
          <a:xfrm>
            <a:off x="9956800" y="3594100"/>
            <a:ext cx="7747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a:solidFill>
                  <a:srgbClr val="201B17"/>
                </a:solidFill>
              </a:defRPr>
            </a:lvl1pPr>
          </a:lstStyle>
          <a:p>
            <a:pPr>
              <a:defRPr>
                <a:solidFill>
                  <a:srgbClr val="483F36"/>
                </a:solidFill>
              </a:defRPr>
            </a:pPr>
            <a:r>
              <a:rPr>
                <a:solidFill>
                  <a:srgbClr val="201B17"/>
                </a:solidFill>
              </a:rPr>
              <a:t>No gene flow</a:t>
            </a:r>
          </a:p>
        </p:txBody>
      </p:sp>
      <p:sp>
        <p:nvSpPr>
          <p:cNvPr id="345" name="Shape 345"/>
          <p:cNvSpPr/>
          <p:nvPr/>
        </p:nvSpPr>
        <p:spPr>
          <a:xfrm>
            <a:off x="8064500" y="3606800"/>
            <a:ext cx="7747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a:solidFill>
                  <a:srgbClr val="201B17"/>
                </a:solidFill>
              </a:defRPr>
            </a:lvl1pPr>
          </a:lstStyle>
          <a:p>
            <a:pPr>
              <a:defRPr>
                <a:solidFill>
                  <a:srgbClr val="483F36"/>
                </a:solidFill>
              </a:defRPr>
            </a:pPr>
            <a:r>
              <a:rPr>
                <a:solidFill>
                  <a:srgbClr val="201B17"/>
                </a:solidFill>
              </a:rPr>
              <a:t>Gene flow</a:t>
            </a:r>
          </a:p>
        </p:txBody>
      </p:sp>
      <p:sp>
        <p:nvSpPr>
          <p:cNvPr id="346" name="Shape 346"/>
          <p:cNvSpPr/>
          <p:nvPr/>
        </p:nvSpPr>
        <p:spPr>
          <a:xfrm>
            <a:off x="7480300" y="4089400"/>
            <a:ext cx="0" cy="1276896"/>
          </a:xfrm>
          <a:prstGeom prst="line">
            <a:avLst/>
          </a:prstGeom>
          <a:ln w="25400">
            <a:solidFill>
              <a:srgbClr val="FF28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47" name="Shape 347"/>
          <p:cNvSpPr/>
          <p:nvPr/>
        </p:nvSpPr>
        <p:spPr>
          <a:xfrm>
            <a:off x="11468099" y="4360332"/>
            <a:ext cx="1" cy="1253183"/>
          </a:xfrm>
          <a:prstGeom prst="line">
            <a:avLst/>
          </a:prstGeom>
          <a:ln w="25400">
            <a:solidFill>
              <a:srgbClr val="FF28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4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4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p:cNvSpPr>
          <p:nvPr>
            <p:ph type="title"/>
          </p:nvPr>
        </p:nvSpPr>
        <p:spPr>
          <a:xfrm>
            <a:off x="368300" y="368300"/>
            <a:ext cx="7134970" cy="1764904"/>
          </a:xfrm>
          <a:prstGeom prst="rect">
            <a:avLst/>
          </a:prstGeom>
        </p:spPr>
        <p:txBody>
          <a:bodyPr/>
          <a:lstStyle>
            <a:lvl1pPr>
              <a:tabLst>
                <a:tab pos="952500" algn="l"/>
              </a:tabLst>
            </a:lvl1pPr>
          </a:lstStyle>
          <a:p>
            <a:r>
              <a:t>Polyploidy and Speciation</a:t>
            </a:r>
          </a:p>
        </p:txBody>
      </p:sp>
      <p:sp>
        <p:nvSpPr>
          <p:cNvPr id="350" name="Shape 350"/>
          <p:cNvSpPr>
            <a:spLocks noGrp="1"/>
          </p:cNvSpPr>
          <p:nvPr>
            <p:ph type="body" sz="half" idx="1"/>
          </p:nvPr>
        </p:nvSpPr>
        <p:spPr>
          <a:xfrm>
            <a:off x="368300" y="2593181"/>
            <a:ext cx="6392367" cy="5637213"/>
          </a:xfrm>
          <a:prstGeom prst="rect">
            <a:avLst/>
          </a:prstGeom>
        </p:spPr>
        <p:txBody>
          <a:bodyPr/>
          <a:lstStyle/>
          <a:p>
            <a:pPr>
              <a:lnSpc>
                <a:spcPts val="3200"/>
              </a:lnSpc>
              <a:tabLst>
                <a:tab pos="1016000" algn="l"/>
              </a:tabLst>
            </a:pPr>
            <a:r>
              <a:t>Polyploidy involves the </a:t>
            </a:r>
            <a:r>
              <a:rPr b="1">
                <a:solidFill>
                  <a:srgbClr val="006994"/>
                </a:solidFill>
              </a:rPr>
              <a:t>multiplication</a:t>
            </a:r>
            <a:r>
              <a:t> of </a:t>
            </a:r>
            <a:r>
              <a:rPr b="1">
                <a:solidFill>
                  <a:srgbClr val="006994"/>
                </a:solidFill>
              </a:rPr>
              <a:t>whole sets of chromosomes</a:t>
            </a:r>
            <a:r>
              <a:t> (each set being the haploid number N).</a:t>
            </a:r>
          </a:p>
          <a:p>
            <a:pPr>
              <a:lnSpc>
                <a:spcPts val="3200"/>
              </a:lnSpc>
              <a:tabLst>
                <a:tab pos="1016000" algn="l"/>
              </a:tabLst>
            </a:pPr>
            <a:r>
              <a:t>Polyploids occur frequently in</a:t>
            </a:r>
            <a:r>
              <a:rPr b="1"/>
              <a:t> </a:t>
            </a:r>
            <a:r>
              <a:rPr b="1">
                <a:solidFill>
                  <a:srgbClr val="006994"/>
                </a:solidFill>
              </a:rPr>
              <a:t>plants</a:t>
            </a:r>
            <a:r>
              <a:t> and in some animal groups such as rotifers and earthworms.</a:t>
            </a:r>
          </a:p>
          <a:p>
            <a:pPr>
              <a:lnSpc>
                <a:spcPts val="3200"/>
              </a:lnSpc>
              <a:tabLst>
                <a:tab pos="1016000" algn="l"/>
              </a:tabLst>
            </a:pPr>
            <a:r>
              <a:t>When such individuals </a:t>
            </a:r>
            <a:r>
              <a:rPr b="1">
                <a:solidFill>
                  <a:srgbClr val="006994"/>
                </a:solidFill>
              </a:rPr>
              <a:t>spontaneously</a:t>
            </a:r>
            <a:r>
              <a:t> arise, they are </a:t>
            </a:r>
            <a:r>
              <a:rPr b="1">
                <a:solidFill>
                  <a:srgbClr val="006994"/>
                </a:solidFill>
              </a:rPr>
              <a:t>instantly</a:t>
            </a:r>
            <a:r>
              <a:rPr b="1"/>
              <a:t> </a:t>
            </a:r>
            <a:r>
              <a:rPr b="1">
                <a:solidFill>
                  <a:srgbClr val="006994"/>
                </a:solidFill>
              </a:rPr>
              <a:t>reproductively isolated</a:t>
            </a:r>
            <a:r>
              <a:rPr b="1"/>
              <a:t> </a:t>
            </a:r>
            <a:r>
              <a:t>from their parent population.</a:t>
            </a:r>
          </a:p>
          <a:p>
            <a:pPr>
              <a:lnSpc>
                <a:spcPts val="3200"/>
              </a:lnSpc>
              <a:tabLst>
                <a:tab pos="1016000" algn="l"/>
              </a:tabLst>
            </a:pPr>
            <a:r>
              <a:t>As many as </a:t>
            </a:r>
            <a:r>
              <a:rPr b="1">
                <a:solidFill>
                  <a:srgbClr val="006994"/>
                </a:solidFill>
              </a:rPr>
              <a:t>80%</a:t>
            </a:r>
            <a:r>
              <a:t> of </a:t>
            </a:r>
            <a:r>
              <a:rPr b="1">
                <a:solidFill>
                  <a:srgbClr val="006994"/>
                </a:solidFill>
              </a:rPr>
              <a:t>flowering plant</a:t>
            </a:r>
            <a:br>
              <a:rPr b="1">
                <a:solidFill>
                  <a:srgbClr val="006994"/>
                </a:solidFill>
              </a:rPr>
            </a:br>
            <a:r>
              <a:rPr b="1">
                <a:solidFill>
                  <a:srgbClr val="006994"/>
                </a:solidFill>
              </a:rPr>
              <a:t>species</a:t>
            </a:r>
            <a:r>
              <a:t> may have originated as polyploids.</a:t>
            </a:r>
          </a:p>
        </p:txBody>
      </p:sp>
      <p:sp>
        <p:nvSpPr>
          <p:cNvPr id="351" name="Shape 351"/>
          <p:cNvSpPr/>
          <p:nvPr/>
        </p:nvSpPr>
        <p:spPr>
          <a:xfrm>
            <a:off x="3708400" y="8541878"/>
            <a:ext cx="4318000" cy="105932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tabLst>
                <a:tab pos="520700" algn="l"/>
              </a:tabLst>
            </a:pPr>
            <a:r>
              <a:t>Different species of </a:t>
            </a:r>
            <a:r>
              <a:rPr i="1"/>
              <a:t>Allium</a:t>
            </a:r>
            <a:r>
              <a:t> (right) have arisen as a result of polyploidy. They have chromosome numbers (2n) that are </a:t>
            </a:r>
            <a:r>
              <a:rPr b="1"/>
              <a:t>multiples of 8</a:t>
            </a:r>
            <a:r>
              <a:t>:  2n = 16, 32,  and 40.</a:t>
            </a:r>
          </a:p>
        </p:txBody>
      </p:sp>
      <p:pic>
        <p:nvPicPr>
          <p:cNvPr id="352" name="garlic COR.jpg"/>
          <p:cNvPicPr>
            <a:picLocks noChangeAspect="1"/>
          </p:cNvPicPr>
          <p:nvPr/>
        </p:nvPicPr>
        <p:blipFill>
          <a:blip r:embed="rId2">
            <a:extLst/>
          </a:blip>
          <a:stretch>
            <a:fillRect/>
          </a:stretch>
        </p:blipFill>
        <p:spPr>
          <a:xfrm rot="5400000">
            <a:off x="8351719" y="3049659"/>
            <a:ext cx="4442061" cy="4953001"/>
          </a:xfrm>
          <a:prstGeom prst="rect">
            <a:avLst/>
          </a:prstGeom>
          <a:ln w="25400">
            <a:solidFill>
              <a:srgbClr val="FFFFFF"/>
            </a:solidFill>
            <a:miter lim="400000"/>
          </a:ln>
        </p:spPr>
      </p:pic>
      <p:pic>
        <p:nvPicPr>
          <p:cNvPr id="353" name="Allium_oleraceum Ivar Leidus CC 3.0.jpg"/>
          <p:cNvPicPr>
            <a:picLocks noChangeAspect="1"/>
          </p:cNvPicPr>
          <p:nvPr/>
        </p:nvPicPr>
        <p:blipFill>
          <a:blip r:embed="rId3">
            <a:extLst/>
          </a:blip>
          <a:srcRect t="7564" b="34817"/>
          <a:stretch>
            <a:fillRect/>
          </a:stretch>
        </p:blipFill>
        <p:spPr>
          <a:xfrm>
            <a:off x="8085745" y="-76200"/>
            <a:ext cx="4940301" cy="4318000"/>
          </a:xfrm>
          <a:prstGeom prst="rect">
            <a:avLst/>
          </a:prstGeom>
          <a:ln w="25400">
            <a:solidFill>
              <a:srgbClr val="FFFFFF"/>
            </a:solidFill>
            <a:miter lim="400000"/>
          </a:ln>
        </p:spPr>
      </p:pic>
      <p:pic>
        <p:nvPicPr>
          <p:cNvPr id="354" name="Leek Bjorn Konig CC 1.0 PD.jpg"/>
          <p:cNvPicPr>
            <a:picLocks noChangeAspect="1"/>
          </p:cNvPicPr>
          <p:nvPr/>
        </p:nvPicPr>
        <p:blipFill>
          <a:blip r:embed="rId4">
            <a:extLst/>
          </a:blip>
          <a:srcRect t="2615" b="23447"/>
          <a:stretch>
            <a:fillRect/>
          </a:stretch>
        </p:blipFill>
        <p:spPr>
          <a:xfrm>
            <a:off x="8102600" y="7061200"/>
            <a:ext cx="4940300" cy="2743200"/>
          </a:xfrm>
          <a:prstGeom prst="rect">
            <a:avLst/>
          </a:prstGeom>
          <a:ln w="25400">
            <a:solidFill>
              <a:srgbClr val="FFFFFF"/>
            </a:solidFill>
            <a:miter lim="400000"/>
          </a:ln>
        </p:spPr>
      </p:pic>
      <p:sp>
        <p:nvSpPr>
          <p:cNvPr id="355" name="Shape 355"/>
          <p:cNvSpPr/>
          <p:nvPr/>
        </p:nvSpPr>
        <p:spPr>
          <a:xfrm>
            <a:off x="8242300" y="3893678"/>
            <a:ext cx="46736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defRPr i="1">
                <a:solidFill>
                  <a:srgbClr val="FFFFFF"/>
                </a:solidFill>
              </a:defRPr>
            </a:lvl1pPr>
          </a:lstStyle>
          <a:p>
            <a:r>
              <a:t>A. oleraceum  5N = 40 chromosomes</a:t>
            </a:r>
          </a:p>
        </p:txBody>
      </p:sp>
      <p:sp>
        <p:nvSpPr>
          <p:cNvPr id="356" name="Shape 356"/>
          <p:cNvSpPr/>
          <p:nvPr/>
        </p:nvSpPr>
        <p:spPr>
          <a:xfrm>
            <a:off x="8305800" y="6687678"/>
            <a:ext cx="37084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defRPr i="1">
                <a:solidFill>
                  <a:srgbClr val="FFFFFF"/>
                </a:solidFill>
              </a:defRPr>
            </a:lvl1pPr>
          </a:lstStyle>
          <a:p>
            <a:r>
              <a:t>A. porrum 2N = 16 chromosomes</a:t>
            </a:r>
          </a:p>
        </p:txBody>
      </p:sp>
      <p:sp>
        <p:nvSpPr>
          <p:cNvPr id="357" name="Shape 357"/>
          <p:cNvSpPr/>
          <p:nvPr/>
        </p:nvSpPr>
        <p:spPr>
          <a:xfrm>
            <a:off x="8242300" y="9392778"/>
            <a:ext cx="37719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tabLst>
                <a:tab pos="520700" algn="l"/>
              </a:tabLst>
              <a:defRPr i="1">
                <a:solidFill>
                  <a:srgbClr val="FFFFFF"/>
                </a:solidFill>
              </a:defRPr>
            </a:lvl1pPr>
          </a:lstStyle>
          <a:p>
            <a:r>
              <a:t>A. sativum 4N = 32 chromosomes</a:t>
            </a:r>
          </a:p>
        </p:txBody>
      </p:sp>
      <p:sp>
        <p:nvSpPr>
          <p:cNvPr id="358" name="Shape 358"/>
          <p:cNvSpPr/>
          <p:nvPr/>
        </p:nvSpPr>
        <p:spPr>
          <a:xfrm>
            <a:off x="12223675" y="4026938"/>
            <a:ext cx="754491" cy="1757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500">
                <a:solidFill>
                  <a:srgbClr val="000000"/>
                </a:solidFill>
              </a:defRPr>
            </a:lvl1pPr>
          </a:lstStyle>
          <a:p>
            <a:r>
              <a:t>Ivar Leidus CC 3.0</a:t>
            </a:r>
          </a:p>
        </p:txBody>
      </p:sp>
      <p:sp>
        <p:nvSpPr>
          <p:cNvPr id="359" name="Shape 359"/>
          <p:cNvSpPr/>
          <p:nvPr/>
        </p:nvSpPr>
        <p:spPr>
          <a:xfrm>
            <a:off x="12198275" y="9513338"/>
            <a:ext cx="772165" cy="1757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500">
                <a:solidFill>
                  <a:srgbClr val="000000"/>
                </a:solidFill>
              </a:defRPr>
            </a:lvl1pPr>
          </a:lstStyle>
          <a:p>
            <a:r>
              <a:t>Bjorn Konig CC 1.0</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5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1"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Australian Speciation wells.png"/>
          <p:cNvPicPr>
            <a:picLocks noChangeAspect="1"/>
          </p:cNvPicPr>
          <p:nvPr/>
        </p:nvPicPr>
        <p:blipFill>
          <a:blip r:embed="rId2">
            <a:extLst/>
          </a:blip>
          <a:stretch>
            <a:fillRect/>
          </a:stretch>
        </p:blipFill>
        <p:spPr>
          <a:xfrm>
            <a:off x="5000704" y="2932500"/>
            <a:ext cx="1869826" cy="1258461"/>
          </a:xfrm>
          <a:prstGeom prst="rect">
            <a:avLst/>
          </a:prstGeom>
          <a:ln w="12700">
            <a:miter lim="400000"/>
          </a:ln>
        </p:spPr>
      </p:pic>
      <p:pic>
        <p:nvPicPr>
          <p:cNvPr id="362" name="Australian Speciation mela2.png"/>
          <p:cNvPicPr>
            <a:picLocks noChangeAspect="1"/>
          </p:cNvPicPr>
          <p:nvPr/>
        </p:nvPicPr>
        <p:blipFill>
          <a:blip r:embed="rId3">
            <a:extLst/>
          </a:blip>
          <a:stretch>
            <a:fillRect/>
          </a:stretch>
        </p:blipFill>
        <p:spPr>
          <a:xfrm>
            <a:off x="6596657" y="841474"/>
            <a:ext cx="1965919" cy="1312010"/>
          </a:xfrm>
          <a:prstGeom prst="rect">
            <a:avLst/>
          </a:prstGeom>
          <a:ln w="12700">
            <a:miter lim="400000"/>
          </a:ln>
        </p:spPr>
      </p:pic>
      <p:pic>
        <p:nvPicPr>
          <p:cNvPr id="363" name="Australian Speciation melan.png"/>
          <p:cNvPicPr>
            <a:picLocks noChangeAspect="1"/>
          </p:cNvPicPr>
          <p:nvPr/>
        </p:nvPicPr>
        <p:blipFill>
          <a:blip r:embed="rId4">
            <a:extLst/>
          </a:blip>
          <a:stretch>
            <a:fillRect/>
          </a:stretch>
        </p:blipFill>
        <p:spPr>
          <a:xfrm>
            <a:off x="9446418" y="998485"/>
            <a:ext cx="1991507" cy="1402530"/>
          </a:xfrm>
          <a:prstGeom prst="rect">
            <a:avLst/>
          </a:prstGeom>
          <a:ln w="12700">
            <a:miter lim="400000"/>
          </a:ln>
        </p:spPr>
      </p:pic>
      <p:pic>
        <p:nvPicPr>
          <p:cNvPr id="364" name="Australian Speciation.png"/>
          <p:cNvPicPr>
            <a:picLocks noChangeAspect="1"/>
          </p:cNvPicPr>
          <p:nvPr/>
        </p:nvPicPr>
        <p:blipFill>
          <a:blip r:embed="rId5">
            <a:extLst/>
          </a:blip>
          <a:stretch>
            <a:fillRect/>
          </a:stretch>
        </p:blipFill>
        <p:spPr>
          <a:xfrm>
            <a:off x="5309601" y="2366586"/>
            <a:ext cx="6626081" cy="5740063"/>
          </a:xfrm>
          <a:prstGeom prst="rect">
            <a:avLst/>
          </a:prstGeom>
          <a:ln w="12700">
            <a:miter lim="400000"/>
          </a:ln>
        </p:spPr>
      </p:pic>
      <p:sp>
        <p:nvSpPr>
          <p:cNvPr id="365" name="Shape 365"/>
          <p:cNvSpPr>
            <a:spLocks noGrp="1"/>
          </p:cNvSpPr>
          <p:nvPr>
            <p:ph type="title"/>
          </p:nvPr>
        </p:nvSpPr>
        <p:spPr>
          <a:xfrm>
            <a:off x="368300" y="368300"/>
            <a:ext cx="5464027" cy="2619177"/>
          </a:xfrm>
          <a:prstGeom prst="rect">
            <a:avLst/>
          </a:prstGeom>
        </p:spPr>
        <p:txBody>
          <a:bodyPr/>
          <a:lstStyle/>
          <a:p>
            <a:pPr>
              <a:tabLst>
                <a:tab pos="952500" algn="l"/>
              </a:tabLst>
            </a:pPr>
            <a:r>
              <a:t>Speciation in</a:t>
            </a:r>
          </a:p>
          <a:p>
            <a:pPr>
              <a:tabLst>
                <a:tab pos="952500" algn="l"/>
              </a:tabLst>
            </a:pPr>
            <a:r>
              <a:t>Australian Treecreepers</a:t>
            </a:r>
          </a:p>
        </p:txBody>
      </p:sp>
      <p:sp>
        <p:nvSpPr>
          <p:cNvPr id="366" name="Shape 366"/>
          <p:cNvSpPr>
            <a:spLocks noGrp="1"/>
          </p:cNvSpPr>
          <p:nvPr>
            <p:ph type="body" sz="quarter" idx="1"/>
          </p:nvPr>
        </p:nvSpPr>
        <p:spPr>
          <a:xfrm>
            <a:off x="368300" y="3194893"/>
            <a:ext cx="4579343" cy="3148658"/>
          </a:xfrm>
          <a:prstGeom prst="rect">
            <a:avLst/>
          </a:prstGeom>
        </p:spPr>
        <p:txBody>
          <a:bodyPr/>
          <a:lstStyle/>
          <a:p>
            <a:pPr marL="326571" indent="-326571">
              <a:tabLst>
                <a:tab pos="1016000" algn="l"/>
              </a:tabLst>
            </a:pPr>
            <a:r>
              <a:t>Populations of treecreeper species are </a:t>
            </a:r>
            <a:r>
              <a:rPr b="1">
                <a:solidFill>
                  <a:srgbClr val="006795"/>
                </a:solidFill>
              </a:rPr>
              <a:t>isolated</a:t>
            </a:r>
            <a:r>
              <a:t> by large regions of inhospitable habitat (desert and dry areas).</a:t>
            </a:r>
          </a:p>
          <a:p>
            <a:pPr marL="326571" indent="-326571">
              <a:tabLst>
                <a:tab pos="1016000" algn="l"/>
              </a:tabLst>
            </a:pPr>
            <a:r>
              <a:t>These </a:t>
            </a:r>
            <a:r>
              <a:rPr b="1">
                <a:solidFill>
                  <a:srgbClr val="006795"/>
                </a:solidFill>
              </a:rPr>
              <a:t>geographical barriers</a:t>
            </a:r>
            <a:r>
              <a:rPr b="1"/>
              <a:t> </a:t>
            </a:r>
            <a:r>
              <a:t>(circles) are thought to have contributed to their speciation.</a:t>
            </a:r>
          </a:p>
        </p:txBody>
      </p:sp>
      <p:sp>
        <p:nvSpPr>
          <p:cNvPr id="367" name="Shape 367"/>
          <p:cNvSpPr/>
          <p:nvPr/>
        </p:nvSpPr>
        <p:spPr>
          <a:xfrm>
            <a:off x="7696200" y="4991100"/>
            <a:ext cx="19177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a:solidFill>
                  <a:srgbClr val="201B17"/>
                </a:solidFill>
              </a:defRPr>
            </a:lvl1pPr>
          </a:lstStyle>
          <a:p>
            <a:pPr>
              <a:defRPr>
                <a:solidFill>
                  <a:srgbClr val="483F36"/>
                </a:solidFill>
              </a:defRPr>
            </a:pPr>
            <a:r>
              <a:rPr>
                <a:solidFill>
                  <a:srgbClr val="201B17"/>
                </a:solidFill>
              </a:rPr>
              <a:t>Secondary range expansion</a:t>
            </a:r>
          </a:p>
        </p:txBody>
      </p:sp>
      <p:sp>
        <p:nvSpPr>
          <p:cNvPr id="368" name="Shape 368"/>
          <p:cNvSpPr/>
          <p:nvPr/>
        </p:nvSpPr>
        <p:spPr>
          <a:xfrm>
            <a:off x="10947400" y="2806700"/>
            <a:ext cx="1993900" cy="8688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a:solidFill>
                  <a:srgbClr val="006795"/>
                </a:solidFill>
              </a:defRPr>
            </a:lvl1pPr>
          </a:lstStyle>
          <a:p>
            <a:r>
              <a:t>Zone of sympatry due to secondary range expansion</a:t>
            </a:r>
          </a:p>
        </p:txBody>
      </p:sp>
      <p:sp>
        <p:nvSpPr>
          <p:cNvPr id="369" name="Shape 369"/>
          <p:cNvSpPr/>
          <p:nvPr/>
        </p:nvSpPr>
        <p:spPr>
          <a:xfrm flipV="1">
            <a:off x="10325100" y="3225800"/>
            <a:ext cx="673100" cy="651934"/>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70" name="Shape 370"/>
          <p:cNvSpPr/>
          <p:nvPr/>
        </p:nvSpPr>
        <p:spPr>
          <a:xfrm>
            <a:off x="4572000" y="7467600"/>
            <a:ext cx="26289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6795"/>
                </a:solidFill>
              </a:defRPr>
            </a:lvl1pPr>
          </a:lstStyle>
          <a:p>
            <a:r>
              <a:t>Circles denote physical barriers to expansion of the species range</a:t>
            </a:r>
          </a:p>
        </p:txBody>
      </p:sp>
      <p:sp>
        <p:nvSpPr>
          <p:cNvPr id="371" name="Shape 371"/>
          <p:cNvSpPr/>
          <p:nvPr/>
        </p:nvSpPr>
        <p:spPr>
          <a:xfrm>
            <a:off x="6983607" y="3943663"/>
            <a:ext cx="514761" cy="500053"/>
          </a:xfrm>
          <a:prstGeom prst="ellipse">
            <a:avLst/>
          </a:prstGeom>
          <a:solidFill>
            <a:srgbClr val="E0B464">
              <a:alpha val="49000"/>
            </a:srgbClr>
          </a:solidFill>
          <a:ln w="381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72" name="Shape 372"/>
          <p:cNvSpPr/>
          <p:nvPr/>
        </p:nvSpPr>
        <p:spPr>
          <a:xfrm>
            <a:off x="6277652" y="5429113"/>
            <a:ext cx="514760" cy="500053"/>
          </a:xfrm>
          <a:prstGeom prst="ellipse">
            <a:avLst/>
          </a:prstGeom>
          <a:solidFill>
            <a:srgbClr val="E0B464">
              <a:alpha val="49000"/>
            </a:srgbClr>
          </a:solidFill>
          <a:ln w="381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73" name="Shape 373"/>
          <p:cNvSpPr/>
          <p:nvPr/>
        </p:nvSpPr>
        <p:spPr>
          <a:xfrm>
            <a:off x="8719082" y="5929164"/>
            <a:ext cx="514760" cy="500053"/>
          </a:xfrm>
          <a:prstGeom prst="ellipse">
            <a:avLst/>
          </a:prstGeom>
          <a:solidFill>
            <a:srgbClr val="E0B464">
              <a:alpha val="49000"/>
            </a:srgbClr>
          </a:solidFill>
          <a:ln w="381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74" name="Shape 374"/>
          <p:cNvSpPr/>
          <p:nvPr/>
        </p:nvSpPr>
        <p:spPr>
          <a:xfrm>
            <a:off x="9527990" y="5929164"/>
            <a:ext cx="514760" cy="500053"/>
          </a:xfrm>
          <a:prstGeom prst="ellipse">
            <a:avLst/>
          </a:prstGeom>
          <a:solidFill>
            <a:srgbClr val="E0B464">
              <a:alpha val="49000"/>
            </a:srgbClr>
          </a:solidFill>
          <a:ln w="381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75" name="Shape 375"/>
          <p:cNvSpPr/>
          <p:nvPr/>
        </p:nvSpPr>
        <p:spPr>
          <a:xfrm>
            <a:off x="10925193" y="4105444"/>
            <a:ext cx="514760" cy="500054"/>
          </a:xfrm>
          <a:prstGeom prst="ellipse">
            <a:avLst/>
          </a:prstGeom>
          <a:solidFill>
            <a:srgbClr val="E0B464">
              <a:alpha val="49000"/>
            </a:srgbClr>
          </a:solidFill>
          <a:ln w="381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76" name="Shape 376"/>
          <p:cNvSpPr/>
          <p:nvPr/>
        </p:nvSpPr>
        <p:spPr>
          <a:xfrm>
            <a:off x="9572111" y="3443611"/>
            <a:ext cx="514761" cy="500053"/>
          </a:xfrm>
          <a:prstGeom prst="ellipse">
            <a:avLst/>
          </a:prstGeom>
          <a:solidFill>
            <a:srgbClr val="E0B464">
              <a:alpha val="49000"/>
            </a:srgbClr>
          </a:solidFill>
          <a:ln w="38100">
            <a:solidFill>
              <a:srgbClr val="000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379" name="Group 379"/>
          <p:cNvGrpSpPr/>
          <p:nvPr/>
        </p:nvGrpSpPr>
        <p:grpSpPr>
          <a:xfrm>
            <a:off x="10299700" y="5885316"/>
            <a:ext cx="1435100" cy="3568706"/>
            <a:chOff x="148664" y="0"/>
            <a:chExt cx="1435100" cy="3568704"/>
          </a:xfrm>
        </p:grpSpPr>
        <p:sp>
          <p:nvSpPr>
            <p:cNvPr id="377" name="Shape 377"/>
            <p:cNvSpPr/>
            <p:nvPr/>
          </p:nvSpPr>
          <p:spPr>
            <a:xfrm>
              <a:off x="148664" y="3042783"/>
              <a:ext cx="1435101"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i="1">
                  <a:solidFill>
                    <a:srgbClr val="006795"/>
                  </a:solidFill>
                </a:defRPr>
              </a:lvl1pPr>
            </a:lstStyle>
            <a:p>
              <a:pPr>
                <a:defRPr i="0"/>
              </a:pPr>
              <a:r>
                <a:rPr i="1"/>
                <a:t>C. picumnus picumnus</a:t>
              </a:r>
            </a:p>
          </p:txBody>
        </p:sp>
        <p:sp>
          <p:nvSpPr>
            <p:cNvPr id="378" name="Shape 378"/>
            <p:cNvSpPr/>
            <p:nvPr/>
          </p:nvSpPr>
          <p:spPr>
            <a:xfrm>
              <a:off x="639360" y="0"/>
              <a:ext cx="178172" cy="2170717"/>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383" name="Group 383"/>
          <p:cNvGrpSpPr/>
          <p:nvPr/>
        </p:nvGrpSpPr>
        <p:grpSpPr>
          <a:xfrm>
            <a:off x="7417476" y="6515433"/>
            <a:ext cx="2016248" cy="2176589"/>
            <a:chOff x="66999" y="0"/>
            <a:chExt cx="2016246" cy="2176588"/>
          </a:xfrm>
        </p:grpSpPr>
        <p:sp>
          <p:nvSpPr>
            <p:cNvPr id="380" name="Shape 380"/>
            <p:cNvSpPr/>
            <p:nvPr/>
          </p:nvSpPr>
          <p:spPr>
            <a:xfrm>
              <a:off x="777522" y="1917366"/>
              <a:ext cx="813024"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i="1">
                  <a:solidFill>
                    <a:srgbClr val="006795"/>
                  </a:solidFill>
                </a:defRPr>
              </a:lvl1pPr>
            </a:lstStyle>
            <a:p>
              <a:pPr>
                <a:defRPr i="0"/>
              </a:pPr>
              <a:r>
                <a:rPr i="1"/>
                <a:t>C. rufa</a:t>
              </a:r>
            </a:p>
          </p:txBody>
        </p:sp>
        <p:sp>
          <p:nvSpPr>
            <p:cNvPr id="381" name="Shape 381"/>
            <p:cNvSpPr/>
            <p:nvPr/>
          </p:nvSpPr>
          <p:spPr>
            <a:xfrm>
              <a:off x="66999" y="193224"/>
              <a:ext cx="1061891" cy="877476"/>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82" name="Shape 382"/>
            <p:cNvSpPr/>
            <p:nvPr/>
          </p:nvSpPr>
          <p:spPr>
            <a:xfrm flipH="1">
              <a:off x="1484489" y="0"/>
              <a:ext cx="598757" cy="935234"/>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pic>
        <p:nvPicPr>
          <p:cNvPr id="384" name="Australian Speciation rufa.png"/>
          <p:cNvPicPr>
            <a:picLocks noChangeAspect="1"/>
          </p:cNvPicPr>
          <p:nvPr/>
        </p:nvPicPr>
        <p:blipFill>
          <a:blip r:embed="rId6">
            <a:extLst/>
          </a:blip>
          <a:stretch>
            <a:fillRect/>
          </a:stretch>
        </p:blipFill>
        <p:spPr>
          <a:xfrm>
            <a:off x="7504747" y="7162966"/>
            <a:ext cx="1912512" cy="1292456"/>
          </a:xfrm>
          <a:prstGeom prst="rect">
            <a:avLst/>
          </a:prstGeom>
          <a:ln w="12700">
            <a:miter lim="400000"/>
          </a:ln>
        </p:spPr>
      </p:pic>
      <p:sp>
        <p:nvSpPr>
          <p:cNvPr id="385" name="Shape 385"/>
          <p:cNvSpPr/>
          <p:nvPr/>
        </p:nvSpPr>
        <p:spPr>
          <a:xfrm>
            <a:off x="5194300" y="4000500"/>
            <a:ext cx="13716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i="1">
                <a:solidFill>
                  <a:srgbClr val="006795"/>
                </a:solidFill>
              </a:defRPr>
            </a:lvl1pPr>
          </a:lstStyle>
          <a:p>
            <a:pPr>
              <a:defRPr i="0"/>
            </a:pPr>
            <a:r>
              <a:rPr i="1"/>
              <a:t>C. melanura wellsi</a:t>
            </a:r>
          </a:p>
        </p:txBody>
      </p:sp>
      <p:sp>
        <p:nvSpPr>
          <p:cNvPr id="386" name="Shape 386"/>
          <p:cNvSpPr/>
          <p:nvPr/>
        </p:nvSpPr>
        <p:spPr>
          <a:xfrm flipH="1" flipV="1">
            <a:off x="6430729" y="3872154"/>
            <a:ext cx="639773" cy="654481"/>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87" name="Shape 387"/>
          <p:cNvSpPr/>
          <p:nvPr/>
        </p:nvSpPr>
        <p:spPr>
          <a:xfrm>
            <a:off x="10198100" y="533400"/>
            <a:ext cx="15240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i="1">
                <a:solidFill>
                  <a:srgbClr val="006795"/>
                </a:solidFill>
              </a:defRPr>
            </a:lvl1pPr>
          </a:lstStyle>
          <a:p>
            <a:pPr>
              <a:defRPr i="0"/>
            </a:pPr>
            <a:r>
              <a:rPr i="1"/>
              <a:t>C. picumnus melanota</a:t>
            </a:r>
          </a:p>
        </p:txBody>
      </p:sp>
      <p:sp>
        <p:nvSpPr>
          <p:cNvPr id="388" name="Shape 388"/>
          <p:cNvSpPr/>
          <p:nvPr/>
        </p:nvSpPr>
        <p:spPr>
          <a:xfrm flipV="1">
            <a:off x="10291232" y="2175933"/>
            <a:ext cx="1" cy="719867"/>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391" name="Group 391"/>
          <p:cNvGrpSpPr/>
          <p:nvPr/>
        </p:nvGrpSpPr>
        <p:grpSpPr>
          <a:xfrm>
            <a:off x="6832600" y="1955800"/>
            <a:ext cx="1790700" cy="1460500"/>
            <a:chOff x="342900" y="1179576"/>
            <a:chExt cx="1790700" cy="1460500"/>
          </a:xfrm>
        </p:grpSpPr>
        <p:sp>
          <p:nvSpPr>
            <p:cNvPr id="389" name="Shape 389"/>
            <p:cNvSpPr/>
            <p:nvPr/>
          </p:nvSpPr>
          <p:spPr>
            <a:xfrm>
              <a:off x="342900" y="1179576"/>
              <a:ext cx="14224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i="1">
                  <a:solidFill>
                    <a:srgbClr val="006795"/>
                  </a:solidFill>
                </a:defRPr>
              </a:lvl1pPr>
            </a:lstStyle>
            <a:p>
              <a:pPr>
                <a:defRPr i="0"/>
              </a:pPr>
              <a:r>
                <a:rPr i="1"/>
                <a:t>C. melanura melanura</a:t>
              </a:r>
            </a:p>
          </p:txBody>
        </p:sp>
        <p:sp>
          <p:nvSpPr>
            <p:cNvPr id="390" name="Shape 390"/>
            <p:cNvSpPr/>
            <p:nvPr/>
          </p:nvSpPr>
          <p:spPr>
            <a:xfrm flipH="1" flipV="1">
              <a:off x="1397000" y="1839976"/>
              <a:ext cx="736600" cy="800101"/>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392" name="Shape 392"/>
          <p:cNvSpPr/>
          <p:nvPr/>
        </p:nvSpPr>
        <p:spPr>
          <a:xfrm>
            <a:off x="7721600" y="5605698"/>
            <a:ext cx="1699005" cy="757002"/>
          </a:xfrm>
          <a:custGeom>
            <a:avLst/>
            <a:gdLst/>
            <a:ahLst/>
            <a:cxnLst>
              <a:cxn ang="0">
                <a:pos x="wd2" y="hd2"/>
              </a:cxn>
              <a:cxn ang="5400000">
                <a:pos x="wd2" y="hd2"/>
              </a:cxn>
              <a:cxn ang="10800000">
                <a:pos x="wd2" y="hd2"/>
              </a:cxn>
              <a:cxn ang="16200000">
                <a:pos x="wd2" y="hd2"/>
              </a:cxn>
            </a:cxnLst>
            <a:rect l="0" t="0" r="r" b="b"/>
            <a:pathLst>
              <a:path w="21600" h="14253" extrusionOk="0">
                <a:moveTo>
                  <a:pt x="0" y="14253"/>
                </a:moveTo>
                <a:cubicBezTo>
                  <a:pt x="10710" y="-7347"/>
                  <a:pt x="21044" y="-971"/>
                  <a:pt x="21474" y="10905"/>
                </a:cubicBezTo>
                <a:lnTo>
                  <a:pt x="21600" y="13265"/>
                </a:lnTo>
              </a:path>
            </a:pathLst>
          </a:custGeom>
          <a:ln w="38100">
            <a:solidFill>
              <a:srgbClr val="000000"/>
            </a:solidFill>
            <a:miter lim="400000"/>
            <a:tail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3" name="Shape 393"/>
          <p:cNvSpPr/>
          <p:nvPr/>
        </p:nvSpPr>
        <p:spPr>
          <a:xfrm flipH="1">
            <a:off x="5922432" y="5706533"/>
            <a:ext cx="609601" cy="1659467"/>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394" name="Shape 394"/>
          <p:cNvSpPr/>
          <p:nvPr/>
        </p:nvSpPr>
        <p:spPr>
          <a:xfrm>
            <a:off x="9372600" y="3822700"/>
            <a:ext cx="885934" cy="188366"/>
          </a:xfrm>
          <a:custGeom>
            <a:avLst/>
            <a:gdLst/>
            <a:ahLst/>
            <a:cxnLst>
              <a:cxn ang="0">
                <a:pos x="wd2" y="hd2"/>
              </a:cxn>
              <a:cxn ang="5400000">
                <a:pos x="wd2" y="hd2"/>
              </a:cxn>
              <a:cxn ang="10800000">
                <a:pos x="wd2" y="hd2"/>
              </a:cxn>
              <a:cxn ang="16200000">
                <a:pos x="wd2" y="hd2"/>
              </a:cxn>
            </a:cxnLst>
            <a:rect l="0" t="0" r="r" b="b"/>
            <a:pathLst>
              <a:path w="21600" h="12924" extrusionOk="0">
                <a:moveTo>
                  <a:pt x="0" y="0"/>
                </a:moveTo>
                <a:cubicBezTo>
                  <a:pt x="9583" y="21600"/>
                  <a:pt x="14107" y="10048"/>
                  <a:pt x="18578" y="8084"/>
                </a:cubicBezTo>
                <a:lnTo>
                  <a:pt x="21600" y="6631"/>
                </a:lnTo>
              </a:path>
            </a:pathLst>
          </a:custGeom>
          <a:ln w="38100">
            <a:solidFill>
              <a:srgbClr val="000000"/>
            </a:solidFill>
            <a:miter lim="400000"/>
            <a:tail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395" name="Australian Speciation picum.png"/>
          <p:cNvPicPr>
            <a:picLocks noChangeAspect="1"/>
          </p:cNvPicPr>
          <p:nvPr/>
        </p:nvPicPr>
        <p:blipFill>
          <a:blip r:embed="rId7">
            <a:extLst/>
          </a:blip>
          <a:stretch>
            <a:fillRect/>
          </a:stretch>
        </p:blipFill>
        <p:spPr>
          <a:xfrm>
            <a:off x="10109080" y="7633068"/>
            <a:ext cx="2013872" cy="136095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Speciation Types OHT green.pdf"/>
          <p:cNvPicPr>
            <a:picLocks noChangeAspect="1"/>
          </p:cNvPicPr>
          <p:nvPr/>
        </p:nvPicPr>
        <p:blipFill>
          <a:blip r:embed="rId2">
            <a:extLst/>
          </a:blip>
          <a:stretch>
            <a:fillRect/>
          </a:stretch>
        </p:blipFill>
        <p:spPr>
          <a:xfrm>
            <a:off x="1435100" y="4762257"/>
            <a:ext cx="3112173" cy="3746501"/>
          </a:xfrm>
          <a:prstGeom prst="rect">
            <a:avLst/>
          </a:prstGeom>
          <a:ln w="12700">
            <a:miter lim="400000"/>
          </a:ln>
        </p:spPr>
      </p:pic>
      <p:pic>
        <p:nvPicPr>
          <p:cNvPr id="398" name="Speciation Types OHT blue.pdf"/>
          <p:cNvPicPr>
            <a:picLocks noChangeAspect="1"/>
          </p:cNvPicPr>
          <p:nvPr/>
        </p:nvPicPr>
        <p:blipFill>
          <a:blip r:embed="rId3">
            <a:extLst/>
          </a:blip>
          <a:stretch>
            <a:fillRect/>
          </a:stretch>
        </p:blipFill>
        <p:spPr>
          <a:xfrm>
            <a:off x="7670800" y="4784436"/>
            <a:ext cx="2641600" cy="3749965"/>
          </a:xfrm>
          <a:prstGeom prst="rect">
            <a:avLst/>
          </a:prstGeom>
          <a:ln w="12700">
            <a:miter lim="400000"/>
          </a:ln>
        </p:spPr>
      </p:pic>
      <p:sp>
        <p:nvSpPr>
          <p:cNvPr id="399" name="Shape 399"/>
          <p:cNvSpPr>
            <a:spLocks noGrp="1"/>
          </p:cNvSpPr>
          <p:nvPr>
            <p:ph type="title"/>
          </p:nvPr>
        </p:nvSpPr>
        <p:spPr>
          <a:prstGeom prst="rect">
            <a:avLst/>
          </a:prstGeom>
        </p:spPr>
        <p:txBody>
          <a:bodyPr/>
          <a:lstStyle>
            <a:lvl1pPr>
              <a:tabLst>
                <a:tab pos="952500" algn="l"/>
              </a:tabLst>
            </a:lvl1pPr>
          </a:lstStyle>
          <a:p>
            <a:r>
              <a:t>Species Development</a:t>
            </a:r>
          </a:p>
        </p:txBody>
      </p:sp>
      <p:sp>
        <p:nvSpPr>
          <p:cNvPr id="400" name="Shape 400"/>
          <p:cNvSpPr>
            <a:spLocks noGrp="1"/>
          </p:cNvSpPr>
          <p:nvPr>
            <p:ph type="body" sz="half" idx="1"/>
          </p:nvPr>
        </p:nvSpPr>
        <p:spPr>
          <a:xfrm>
            <a:off x="368300" y="1790700"/>
            <a:ext cx="11118702" cy="2384227"/>
          </a:xfrm>
          <a:prstGeom prst="rect">
            <a:avLst/>
          </a:prstGeom>
        </p:spPr>
        <p:txBody>
          <a:bodyPr/>
          <a:lstStyle/>
          <a:p>
            <a:pPr marL="345600" indent="-345600">
              <a:tabLst>
                <a:tab pos="1016000" algn="l"/>
              </a:tabLst>
            </a:pPr>
            <a:r>
              <a:rPr dirty="0"/>
              <a:t>Taking a very simple view, speciation can happen in one of two ways:</a:t>
            </a:r>
          </a:p>
          <a:p>
            <a:pPr marL="680045" lvl="1" indent="-320000">
              <a:buClr>
                <a:schemeClr val="tx2">
                  <a:lumMod val="10000"/>
                </a:schemeClr>
              </a:buClr>
              <a:tabLst>
                <a:tab pos="1485900" algn="l"/>
              </a:tabLst>
            </a:pPr>
            <a:r>
              <a:rPr b="1" dirty="0">
                <a:solidFill>
                  <a:srgbClr val="006994"/>
                </a:solidFill>
              </a:rPr>
              <a:t>Splitting</a:t>
            </a:r>
            <a:r>
              <a:rPr dirty="0"/>
              <a:t>: A species could split fairly equally into two populations that evolve differently until they eventually become separate species.</a:t>
            </a:r>
          </a:p>
          <a:p>
            <a:pPr marL="680045" lvl="1" indent="-320000">
              <a:buClr>
                <a:schemeClr val="tx2">
                  <a:lumMod val="10000"/>
                </a:schemeClr>
              </a:buClr>
              <a:tabLst>
                <a:tab pos="1485900" algn="l"/>
              </a:tabLst>
            </a:pPr>
            <a:r>
              <a:rPr b="1" dirty="0">
                <a:solidFill>
                  <a:srgbClr val="006994"/>
                </a:solidFill>
              </a:rPr>
              <a:t>Budding</a:t>
            </a:r>
            <a:r>
              <a:rPr dirty="0"/>
              <a:t>: A small part of the species population could “bud off” from the main part and evolve rapidly (in terms of the geological time-scale) to form a new species while leaving most of the original species population unchanged.</a:t>
            </a:r>
          </a:p>
        </p:txBody>
      </p:sp>
      <p:sp>
        <p:nvSpPr>
          <p:cNvPr id="401" name="Shape 401"/>
          <p:cNvSpPr/>
          <p:nvPr/>
        </p:nvSpPr>
        <p:spPr>
          <a:xfrm>
            <a:off x="10083800" y="5499100"/>
            <a:ext cx="10541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b="1"/>
            </a:lvl1pPr>
          </a:lstStyle>
          <a:p>
            <a:r>
              <a:t>Species B</a:t>
            </a:r>
          </a:p>
        </p:txBody>
      </p:sp>
      <p:sp>
        <p:nvSpPr>
          <p:cNvPr id="402" name="Shape 402"/>
          <p:cNvSpPr/>
          <p:nvPr/>
        </p:nvSpPr>
        <p:spPr>
          <a:xfrm>
            <a:off x="8661400" y="7543800"/>
            <a:ext cx="19685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lvl1pPr>
          </a:lstStyle>
          <a:p>
            <a:r>
              <a:t>Small population buds off</a:t>
            </a:r>
          </a:p>
        </p:txBody>
      </p:sp>
      <p:sp>
        <p:nvSpPr>
          <p:cNvPr id="403" name="Shape 403"/>
          <p:cNvSpPr/>
          <p:nvPr/>
        </p:nvSpPr>
        <p:spPr>
          <a:xfrm>
            <a:off x="6832600" y="7950200"/>
            <a:ext cx="10033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b="1"/>
            </a:lvl1pPr>
          </a:lstStyle>
          <a:p>
            <a:r>
              <a:t>Species A</a:t>
            </a:r>
          </a:p>
        </p:txBody>
      </p:sp>
      <p:sp>
        <p:nvSpPr>
          <p:cNvPr id="404" name="Shape 404"/>
          <p:cNvSpPr/>
          <p:nvPr/>
        </p:nvSpPr>
        <p:spPr>
          <a:xfrm>
            <a:off x="7683500" y="8712200"/>
            <a:ext cx="105379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Budding</a:t>
            </a:r>
          </a:p>
        </p:txBody>
      </p:sp>
      <p:sp>
        <p:nvSpPr>
          <p:cNvPr id="405" name="Shape 405"/>
          <p:cNvSpPr/>
          <p:nvPr/>
        </p:nvSpPr>
        <p:spPr>
          <a:xfrm>
            <a:off x="6794500" y="5499100"/>
            <a:ext cx="10414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b="1"/>
            </a:lvl1pPr>
          </a:lstStyle>
          <a:p>
            <a:r>
              <a:t>Species A</a:t>
            </a:r>
          </a:p>
        </p:txBody>
      </p:sp>
      <p:sp>
        <p:nvSpPr>
          <p:cNvPr id="406" name="Shape 406"/>
          <p:cNvSpPr/>
          <p:nvPr/>
        </p:nvSpPr>
        <p:spPr>
          <a:xfrm>
            <a:off x="9474200" y="5410200"/>
            <a:ext cx="457176"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B</a:t>
            </a:r>
          </a:p>
        </p:txBody>
      </p:sp>
      <p:sp>
        <p:nvSpPr>
          <p:cNvPr id="407" name="Shape 407"/>
          <p:cNvSpPr/>
          <p:nvPr/>
        </p:nvSpPr>
        <p:spPr>
          <a:xfrm>
            <a:off x="7988300" y="5410200"/>
            <a:ext cx="457176"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A</a:t>
            </a:r>
          </a:p>
        </p:txBody>
      </p:sp>
      <p:sp>
        <p:nvSpPr>
          <p:cNvPr id="408" name="Shape 408"/>
          <p:cNvSpPr/>
          <p:nvPr/>
        </p:nvSpPr>
        <p:spPr>
          <a:xfrm>
            <a:off x="7975600" y="7899400"/>
            <a:ext cx="457176"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A</a:t>
            </a:r>
          </a:p>
        </p:txBody>
      </p:sp>
      <p:sp>
        <p:nvSpPr>
          <p:cNvPr id="409" name="Shape 409"/>
          <p:cNvSpPr/>
          <p:nvPr/>
        </p:nvSpPr>
        <p:spPr>
          <a:xfrm>
            <a:off x="2476500" y="8712200"/>
            <a:ext cx="104117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b="1">
                <a:solidFill>
                  <a:srgbClr val="201B17"/>
                </a:solidFill>
              </a:defRPr>
            </a:lvl1pPr>
          </a:lstStyle>
          <a:p>
            <a:pPr>
              <a:defRPr b="0">
                <a:solidFill>
                  <a:srgbClr val="483F36"/>
                </a:solidFill>
              </a:defRPr>
            </a:pPr>
            <a:r>
              <a:rPr b="1">
                <a:solidFill>
                  <a:srgbClr val="201B17"/>
                </a:solidFill>
              </a:rPr>
              <a:t>Splitting</a:t>
            </a:r>
          </a:p>
        </p:txBody>
      </p:sp>
      <p:sp>
        <p:nvSpPr>
          <p:cNvPr id="410" name="Shape 410"/>
          <p:cNvSpPr/>
          <p:nvPr/>
        </p:nvSpPr>
        <p:spPr>
          <a:xfrm>
            <a:off x="3416300" y="8051800"/>
            <a:ext cx="10668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b="1"/>
            </a:lvl1pPr>
          </a:lstStyle>
          <a:p>
            <a:r>
              <a:t>Species A</a:t>
            </a:r>
          </a:p>
        </p:txBody>
      </p:sp>
      <p:sp>
        <p:nvSpPr>
          <p:cNvPr id="411" name="Shape 411"/>
          <p:cNvSpPr/>
          <p:nvPr/>
        </p:nvSpPr>
        <p:spPr>
          <a:xfrm>
            <a:off x="4038600" y="7010400"/>
            <a:ext cx="13970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Population splits equally</a:t>
            </a:r>
          </a:p>
        </p:txBody>
      </p:sp>
      <p:sp>
        <p:nvSpPr>
          <p:cNvPr id="412" name="Shape 412"/>
          <p:cNvSpPr/>
          <p:nvPr/>
        </p:nvSpPr>
        <p:spPr>
          <a:xfrm>
            <a:off x="4279900" y="5499100"/>
            <a:ext cx="9906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b="1"/>
            </a:lvl1pPr>
          </a:lstStyle>
          <a:p>
            <a:r>
              <a:t>Species C</a:t>
            </a:r>
          </a:p>
        </p:txBody>
      </p:sp>
      <p:sp>
        <p:nvSpPr>
          <p:cNvPr id="413" name="Shape 413"/>
          <p:cNvSpPr/>
          <p:nvPr/>
        </p:nvSpPr>
        <p:spPr>
          <a:xfrm>
            <a:off x="584200" y="5499100"/>
            <a:ext cx="1016000"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defRPr b="1"/>
            </a:lvl1pPr>
          </a:lstStyle>
          <a:p>
            <a:r>
              <a:t>Species B</a:t>
            </a:r>
          </a:p>
        </p:txBody>
      </p:sp>
      <p:sp>
        <p:nvSpPr>
          <p:cNvPr id="414" name="Shape 414"/>
          <p:cNvSpPr/>
          <p:nvPr/>
        </p:nvSpPr>
        <p:spPr>
          <a:xfrm>
            <a:off x="1739900" y="5410200"/>
            <a:ext cx="457176"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B</a:t>
            </a:r>
          </a:p>
        </p:txBody>
      </p:sp>
      <p:sp>
        <p:nvSpPr>
          <p:cNvPr id="415" name="Shape 415"/>
          <p:cNvSpPr/>
          <p:nvPr/>
        </p:nvSpPr>
        <p:spPr>
          <a:xfrm>
            <a:off x="3695700" y="5422900"/>
            <a:ext cx="457176"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C</a:t>
            </a:r>
          </a:p>
        </p:txBody>
      </p:sp>
      <p:sp>
        <p:nvSpPr>
          <p:cNvPr id="416" name="Shape 416"/>
          <p:cNvSpPr/>
          <p:nvPr/>
        </p:nvSpPr>
        <p:spPr>
          <a:xfrm>
            <a:off x="2730500" y="7912100"/>
            <a:ext cx="457176" cy="520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600"/>
              </a:lnSpc>
              <a:tabLst>
                <a:tab pos="520700" algn="l"/>
              </a:tabLst>
              <a:defRPr sz="3600" b="1">
                <a:solidFill>
                  <a:srgbClr val="201B17"/>
                </a:solidFill>
              </a:defRPr>
            </a:lvl1pPr>
          </a:lstStyle>
          <a:p>
            <a:pPr>
              <a:defRPr>
                <a:solidFill>
                  <a:srgbClr val="483F36"/>
                </a:solidFill>
              </a:defRPr>
            </a:pPr>
            <a:r>
              <a:rPr>
                <a:solidFill>
                  <a:srgbClr val="201B17"/>
                </a:solidFill>
              </a:rPr>
              <a:t>A</a:t>
            </a:r>
          </a:p>
        </p:txBody>
      </p:sp>
      <p:sp>
        <p:nvSpPr>
          <p:cNvPr id="417" name="Shape 417"/>
          <p:cNvSpPr/>
          <p:nvPr/>
        </p:nvSpPr>
        <p:spPr>
          <a:xfrm>
            <a:off x="2933700" y="7213600"/>
            <a:ext cx="1032934" cy="241300"/>
          </a:xfrm>
          <a:prstGeom prst="line">
            <a:avLst/>
          </a:prstGeom>
          <a:ln w="25400">
            <a:solidFill>
              <a:srgbClr val="006994"/>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18" name="Shape 418"/>
          <p:cNvSpPr/>
          <p:nvPr/>
        </p:nvSpPr>
        <p:spPr>
          <a:xfrm>
            <a:off x="8674100" y="6972300"/>
            <a:ext cx="613834" cy="567267"/>
          </a:xfrm>
          <a:prstGeom prst="line">
            <a:avLst/>
          </a:prstGeom>
          <a:ln w="25400">
            <a:solidFill>
              <a:srgbClr val="006994"/>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0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0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 name="Divergent Evolution diagram.pdf"/>
          <p:cNvPicPr>
            <a:picLocks noChangeAspect="1"/>
          </p:cNvPicPr>
          <p:nvPr/>
        </p:nvPicPr>
        <p:blipFill>
          <a:blip r:embed="rId2">
            <a:extLst/>
          </a:blip>
          <a:stretch>
            <a:fillRect/>
          </a:stretch>
        </p:blipFill>
        <p:spPr>
          <a:xfrm>
            <a:off x="6565900" y="1747964"/>
            <a:ext cx="5181600" cy="7331965"/>
          </a:xfrm>
          <a:prstGeom prst="rect">
            <a:avLst/>
          </a:prstGeom>
          <a:ln w="12700">
            <a:miter lim="400000"/>
          </a:ln>
        </p:spPr>
      </p:pic>
      <p:sp>
        <p:nvSpPr>
          <p:cNvPr id="421" name="Shape 421"/>
          <p:cNvSpPr>
            <a:spLocks noGrp="1"/>
          </p:cNvSpPr>
          <p:nvPr>
            <p:ph type="title"/>
          </p:nvPr>
        </p:nvSpPr>
        <p:spPr>
          <a:xfrm>
            <a:off x="368300" y="368300"/>
            <a:ext cx="4816327" cy="1691978"/>
          </a:xfrm>
          <a:prstGeom prst="rect">
            <a:avLst/>
          </a:prstGeom>
        </p:spPr>
        <p:txBody>
          <a:bodyPr/>
          <a:lstStyle>
            <a:lvl1pPr>
              <a:tabLst>
                <a:tab pos="952500" algn="l"/>
              </a:tabLst>
            </a:lvl1pPr>
          </a:lstStyle>
          <a:p>
            <a:r>
              <a:t>Divergent Evolution</a:t>
            </a:r>
          </a:p>
        </p:txBody>
      </p:sp>
      <p:sp>
        <p:nvSpPr>
          <p:cNvPr id="422" name="Shape 422"/>
          <p:cNvSpPr>
            <a:spLocks noGrp="1"/>
          </p:cNvSpPr>
          <p:nvPr>
            <p:ph type="body" sz="half" idx="1"/>
          </p:nvPr>
        </p:nvSpPr>
        <p:spPr>
          <a:xfrm>
            <a:off x="368300" y="2379216"/>
            <a:ext cx="5022007" cy="5267425"/>
          </a:xfrm>
          <a:prstGeom prst="rect">
            <a:avLst/>
          </a:prstGeom>
        </p:spPr>
        <p:txBody>
          <a:bodyPr/>
          <a:lstStyle/>
          <a:p>
            <a:pPr>
              <a:lnSpc>
                <a:spcPts val="3200"/>
              </a:lnSpc>
              <a:tabLst>
                <a:tab pos="1016000" algn="l"/>
              </a:tabLst>
            </a:pPr>
            <a:r>
              <a:t>The diversification of an ancestral group into two or more species in different habitats is called </a:t>
            </a:r>
            <a:r>
              <a:rPr b="1">
                <a:solidFill>
                  <a:srgbClr val="006994"/>
                </a:solidFill>
              </a:rPr>
              <a:t>divergent evolution</a:t>
            </a:r>
            <a:r>
              <a:t>.</a:t>
            </a:r>
          </a:p>
          <a:p>
            <a:pPr>
              <a:lnSpc>
                <a:spcPts val="3200"/>
              </a:lnSpc>
              <a:tabLst>
                <a:tab pos="1016000" algn="l"/>
              </a:tabLst>
            </a:pPr>
            <a:r>
              <a:t>Divergent evolution involving the formation of a large number of species to occupy different niches is called </a:t>
            </a:r>
            <a:r>
              <a:rPr b="1">
                <a:solidFill>
                  <a:srgbClr val="006994"/>
                </a:solidFill>
              </a:rPr>
              <a:t>adaptive radiation</a:t>
            </a:r>
            <a:r>
              <a:t>. </a:t>
            </a:r>
          </a:p>
          <a:p>
            <a:pPr marL="720000" lvl="1" indent="-360000">
              <a:spcBef>
                <a:spcPts val="2000"/>
              </a:spcBef>
              <a:tabLst>
                <a:tab pos="1384300" algn="l"/>
              </a:tabLst>
            </a:pPr>
            <a:r>
              <a:t>Right: a hypothetical family tree showing divergence from common ancestors on two occasions.</a:t>
            </a:r>
          </a:p>
        </p:txBody>
      </p:sp>
      <p:sp>
        <p:nvSpPr>
          <p:cNvPr id="423" name="Shape 423"/>
          <p:cNvSpPr/>
          <p:nvPr/>
        </p:nvSpPr>
        <p:spPr>
          <a:xfrm>
            <a:off x="8369300" y="2616200"/>
            <a:ext cx="2019300" cy="843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300"/>
              </a:lnSpc>
              <a:tabLst>
                <a:tab pos="520700" algn="l"/>
              </a:tabLst>
              <a:defRPr i="1">
                <a:solidFill>
                  <a:srgbClr val="1E1A17"/>
                </a:solidFill>
              </a:defRPr>
            </a:lvl1pPr>
          </a:lstStyle>
          <a:p>
            <a:pPr>
              <a:defRPr>
                <a:solidFill>
                  <a:srgbClr val="483F36"/>
                </a:solidFill>
              </a:defRPr>
            </a:pPr>
            <a:r>
              <a:rPr>
                <a:solidFill>
                  <a:srgbClr val="1E1A17"/>
                </a:solidFill>
              </a:rPr>
              <a:t>Changes in the genetic make-up of the two species</a:t>
            </a:r>
          </a:p>
        </p:txBody>
      </p:sp>
      <p:sp>
        <p:nvSpPr>
          <p:cNvPr id="424" name="Shape 424"/>
          <p:cNvSpPr/>
          <p:nvPr/>
        </p:nvSpPr>
        <p:spPr>
          <a:xfrm>
            <a:off x="10261600" y="5308600"/>
            <a:ext cx="2171700" cy="843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tabLst>
                <a:tab pos="520700" algn="l"/>
              </a:tabLst>
              <a:defRPr i="1">
                <a:solidFill>
                  <a:srgbClr val="1E1A17"/>
                </a:solidFill>
              </a:defRPr>
            </a:lvl1pPr>
          </a:lstStyle>
          <a:p>
            <a:pPr>
              <a:defRPr>
                <a:solidFill>
                  <a:srgbClr val="483F36"/>
                </a:solidFill>
              </a:defRPr>
            </a:pPr>
            <a:r>
              <a:rPr>
                <a:solidFill>
                  <a:srgbClr val="1E1A17"/>
                </a:solidFill>
              </a:rPr>
              <a:t>Genetic changes accumulate to form a new species</a:t>
            </a:r>
          </a:p>
        </p:txBody>
      </p:sp>
      <p:sp>
        <p:nvSpPr>
          <p:cNvPr id="425" name="Shape 425"/>
          <p:cNvSpPr/>
          <p:nvPr/>
        </p:nvSpPr>
        <p:spPr>
          <a:xfrm>
            <a:off x="10185400" y="7378700"/>
            <a:ext cx="2336800" cy="843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tabLst>
                <a:tab pos="520700" algn="l"/>
              </a:tabLst>
              <a:defRPr i="1">
                <a:solidFill>
                  <a:srgbClr val="1E1A17"/>
                </a:solidFill>
              </a:defRPr>
            </a:lvl1pPr>
          </a:lstStyle>
          <a:p>
            <a:pPr>
              <a:defRPr>
                <a:solidFill>
                  <a:srgbClr val="483F36"/>
                </a:solidFill>
              </a:defRPr>
            </a:pPr>
            <a:r>
              <a:rPr>
                <a:solidFill>
                  <a:srgbClr val="1E1A17"/>
                </a:solidFill>
              </a:rPr>
              <a:t>Little genetic change: species remains relatively unchanged</a:t>
            </a:r>
          </a:p>
        </p:txBody>
      </p:sp>
      <p:sp>
        <p:nvSpPr>
          <p:cNvPr id="426" name="Shape 426"/>
          <p:cNvSpPr/>
          <p:nvPr/>
        </p:nvSpPr>
        <p:spPr>
          <a:xfrm>
            <a:off x="6921500" y="7531100"/>
            <a:ext cx="13081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lvl1pPr>
          </a:lstStyle>
          <a:p>
            <a:r>
              <a:t>Speciation by budding</a:t>
            </a:r>
          </a:p>
        </p:txBody>
      </p:sp>
      <p:sp>
        <p:nvSpPr>
          <p:cNvPr id="427" name="Shape 427"/>
          <p:cNvSpPr/>
          <p:nvPr/>
        </p:nvSpPr>
        <p:spPr>
          <a:xfrm>
            <a:off x="6629400" y="3759200"/>
            <a:ext cx="12573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lvl1pPr>
          </a:lstStyle>
          <a:p>
            <a:r>
              <a:t>Speciation by splitting</a:t>
            </a:r>
          </a:p>
        </p:txBody>
      </p:sp>
      <p:sp>
        <p:nvSpPr>
          <p:cNvPr id="428" name="Shape 428"/>
          <p:cNvSpPr/>
          <p:nvPr/>
        </p:nvSpPr>
        <p:spPr>
          <a:xfrm rot="16200000">
            <a:off x="6070523" y="8064575"/>
            <a:ext cx="660554"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i="1">
                <a:solidFill>
                  <a:srgbClr val="1E1A17"/>
                </a:solidFill>
                <a:latin typeface="Helvetica"/>
                <a:ea typeface="Helvetica"/>
                <a:cs typeface="Helvetica"/>
                <a:sym typeface="Helvetica"/>
              </a:defRPr>
            </a:lvl1pPr>
          </a:lstStyle>
          <a:p>
            <a:pPr>
              <a:defRPr b="0" i="0">
                <a:solidFill>
                  <a:srgbClr val="483F36"/>
                </a:solidFill>
                <a:latin typeface="Hoefler Text"/>
                <a:ea typeface="Hoefler Text"/>
                <a:cs typeface="Hoefler Text"/>
                <a:sym typeface="Hoefler Text"/>
              </a:defRPr>
            </a:pPr>
            <a:r>
              <a:rPr b="1" i="1">
                <a:solidFill>
                  <a:srgbClr val="1E1A17"/>
                </a:solidFill>
                <a:latin typeface="Helvetica"/>
                <a:ea typeface="Helvetica"/>
                <a:cs typeface="Helvetica"/>
                <a:sym typeface="Helvetica"/>
              </a:rPr>
              <a:t>Time</a:t>
            </a:r>
          </a:p>
        </p:txBody>
      </p:sp>
      <p:sp>
        <p:nvSpPr>
          <p:cNvPr id="429" name="Shape 429"/>
          <p:cNvSpPr/>
          <p:nvPr/>
        </p:nvSpPr>
        <p:spPr>
          <a:xfrm flipH="1" flipV="1">
            <a:off x="8318500" y="7797800"/>
            <a:ext cx="1054100"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30" name="Shape 430"/>
          <p:cNvSpPr/>
          <p:nvPr/>
        </p:nvSpPr>
        <p:spPr>
          <a:xfrm flipH="1" flipV="1">
            <a:off x="7937500" y="4051300"/>
            <a:ext cx="1346200" cy="330200"/>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31" name="Shape 431"/>
          <p:cNvSpPr/>
          <p:nvPr/>
        </p:nvSpPr>
        <p:spPr>
          <a:xfrm flipH="1" flipV="1">
            <a:off x="8420100" y="4762500"/>
            <a:ext cx="533400"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32" name="Shape 432"/>
          <p:cNvSpPr/>
          <p:nvPr/>
        </p:nvSpPr>
        <p:spPr>
          <a:xfrm flipH="1" flipV="1">
            <a:off x="8420100" y="8813800"/>
            <a:ext cx="533400" cy="12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33" name="Shape 433"/>
          <p:cNvSpPr/>
          <p:nvPr/>
        </p:nvSpPr>
        <p:spPr>
          <a:xfrm flipH="1">
            <a:off x="6400800" y="2857500"/>
            <a:ext cx="12700" cy="4876800"/>
          </a:xfrm>
          <a:prstGeom prst="line">
            <a:avLst/>
          </a:prstGeom>
          <a:ln w="50800">
            <a:solidFill>
              <a:srgbClr val="FF93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434" name="Shape 434"/>
          <p:cNvSpPr/>
          <p:nvPr/>
        </p:nvSpPr>
        <p:spPr>
          <a:xfrm>
            <a:off x="7874000" y="6807200"/>
            <a:ext cx="897843" cy="2032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tabLst>
                <a:tab pos="520700" algn="l"/>
              </a:tabLst>
              <a:defRPr sz="1400">
                <a:solidFill>
                  <a:srgbClr val="1E1A17"/>
                </a:solidFill>
              </a:defRPr>
            </a:lvl1pPr>
          </a:lstStyle>
          <a:p>
            <a:pPr>
              <a:defRPr>
                <a:solidFill>
                  <a:srgbClr val="483F36"/>
                </a:solidFill>
              </a:defRPr>
            </a:pPr>
            <a:r>
              <a:rPr>
                <a:solidFill>
                  <a:srgbClr val="1E1A17"/>
                </a:solidFill>
              </a:rPr>
              <a:t>Extinction</a:t>
            </a:r>
          </a:p>
        </p:txBody>
      </p:sp>
      <p:pic>
        <p:nvPicPr>
          <p:cNvPr id="435" name="Bfly-1.png"/>
          <p:cNvPicPr>
            <a:picLocks noChangeAspect="1"/>
          </p:cNvPicPr>
          <p:nvPr/>
        </p:nvPicPr>
        <p:blipFill>
          <a:blip r:embed="rId3">
            <a:extLst/>
          </a:blip>
          <a:stretch>
            <a:fillRect/>
          </a:stretch>
        </p:blipFill>
        <p:spPr>
          <a:xfrm>
            <a:off x="10350500" y="8356600"/>
            <a:ext cx="2286000" cy="1096974"/>
          </a:xfrm>
          <a:prstGeom prst="rect">
            <a:avLst/>
          </a:prstGeom>
          <a:ln w="12700">
            <a:miter lim="400000"/>
          </a:ln>
        </p:spPr>
      </p:pic>
      <p:pic>
        <p:nvPicPr>
          <p:cNvPr id="436" name="Bfly-2.png"/>
          <p:cNvPicPr>
            <a:picLocks noChangeAspect="1"/>
          </p:cNvPicPr>
          <p:nvPr/>
        </p:nvPicPr>
        <p:blipFill>
          <a:blip r:embed="rId4">
            <a:extLst/>
          </a:blip>
          <a:stretch>
            <a:fillRect/>
          </a:stretch>
        </p:blipFill>
        <p:spPr>
          <a:xfrm>
            <a:off x="6324600" y="444500"/>
            <a:ext cx="2286000" cy="1284442"/>
          </a:xfrm>
          <a:prstGeom prst="rect">
            <a:avLst/>
          </a:prstGeom>
          <a:ln w="12700">
            <a:miter lim="400000"/>
          </a:ln>
        </p:spPr>
      </p:pic>
      <p:pic>
        <p:nvPicPr>
          <p:cNvPr id="437" name="Bfly-4.png"/>
          <p:cNvPicPr>
            <a:picLocks noChangeAspect="1"/>
          </p:cNvPicPr>
          <p:nvPr/>
        </p:nvPicPr>
        <p:blipFill>
          <a:blip r:embed="rId5">
            <a:extLst/>
          </a:blip>
          <a:stretch>
            <a:fillRect/>
          </a:stretch>
        </p:blipFill>
        <p:spPr>
          <a:xfrm>
            <a:off x="9817100" y="330200"/>
            <a:ext cx="2286000" cy="1516145"/>
          </a:xfrm>
          <a:prstGeom prst="rect">
            <a:avLst/>
          </a:prstGeom>
          <a:ln w="12700">
            <a:miter lim="400000"/>
          </a:ln>
        </p:spPr>
      </p:pic>
      <p:pic>
        <p:nvPicPr>
          <p:cNvPr id="438" name="Bfly-1.png"/>
          <p:cNvPicPr>
            <a:picLocks noChangeAspect="1"/>
          </p:cNvPicPr>
          <p:nvPr/>
        </p:nvPicPr>
        <p:blipFill>
          <a:blip r:embed="rId3">
            <a:extLst/>
          </a:blip>
          <a:stretch>
            <a:fillRect/>
          </a:stretch>
        </p:blipFill>
        <p:spPr>
          <a:xfrm>
            <a:off x="10350500" y="6057900"/>
            <a:ext cx="2286000" cy="1096974"/>
          </a:xfrm>
          <a:prstGeom prst="rect">
            <a:avLst/>
          </a:prstGeom>
          <a:ln w="12700">
            <a:miter lim="400000"/>
          </a:ln>
        </p:spPr>
      </p:pic>
      <p:pic>
        <p:nvPicPr>
          <p:cNvPr id="439" name="Bfly-3.png"/>
          <p:cNvPicPr>
            <a:picLocks noChangeAspect="1"/>
          </p:cNvPicPr>
          <p:nvPr/>
        </p:nvPicPr>
        <p:blipFill>
          <a:blip r:embed="rId6">
            <a:extLst/>
          </a:blip>
          <a:stretch>
            <a:fillRect/>
          </a:stretch>
        </p:blipFill>
        <p:spPr>
          <a:xfrm>
            <a:off x="10210800" y="3987800"/>
            <a:ext cx="2286000" cy="131140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2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prstGeom prst="rect">
            <a:avLst/>
          </a:prstGeom>
        </p:spPr>
        <p:txBody>
          <a:bodyPr/>
          <a:lstStyle>
            <a:lvl1pPr>
              <a:tabLst>
                <a:tab pos="952500" algn="l"/>
              </a:tabLst>
            </a:lvl1pPr>
          </a:lstStyle>
          <a:p>
            <a:r>
              <a:t>Adaptive Radiation</a:t>
            </a:r>
          </a:p>
        </p:txBody>
      </p:sp>
      <p:sp>
        <p:nvSpPr>
          <p:cNvPr id="442" name="Shape 442"/>
          <p:cNvSpPr/>
          <p:nvPr/>
        </p:nvSpPr>
        <p:spPr>
          <a:xfrm>
            <a:off x="3874435" y="8470900"/>
            <a:ext cx="4406901" cy="7774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600"/>
              </a:lnSpc>
              <a:tabLst>
                <a:tab pos="520700" algn="l"/>
              </a:tabLst>
              <a:defRPr sz="2400" b="1">
                <a:solidFill>
                  <a:srgbClr val="483F36"/>
                </a:solidFill>
              </a:defRPr>
            </a:pPr>
            <a:r>
              <a:rPr sz="3000" i="1">
                <a:solidFill>
                  <a:srgbClr val="000000"/>
                </a:solidFill>
              </a:rPr>
              <a:t>Megazostrodon</a:t>
            </a:r>
            <a:endParaRPr>
              <a:solidFill>
                <a:srgbClr val="000000"/>
              </a:solidFill>
            </a:endParaRPr>
          </a:p>
          <a:p>
            <a:pPr algn="ctr">
              <a:lnSpc>
                <a:spcPts val="2800"/>
              </a:lnSpc>
              <a:tabLst>
                <a:tab pos="520700" algn="l"/>
              </a:tabLst>
              <a:defRPr sz="2400" b="1">
                <a:solidFill>
                  <a:srgbClr val="483F36"/>
                </a:solidFill>
              </a:defRPr>
            </a:pPr>
            <a:r>
              <a:rPr>
                <a:solidFill>
                  <a:srgbClr val="000000"/>
                </a:solidFill>
              </a:rPr>
              <a:t> an early mammal ancestor</a:t>
            </a:r>
          </a:p>
        </p:txBody>
      </p:sp>
      <p:grpSp>
        <p:nvGrpSpPr>
          <p:cNvPr id="457" name="Group 457"/>
          <p:cNvGrpSpPr/>
          <p:nvPr/>
        </p:nvGrpSpPr>
        <p:grpSpPr>
          <a:xfrm>
            <a:off x="467441" y="3721100"/>
            <a:ext cx="11950812" cy="4486660"/>
            <a:chOff x="0" y="0"/>
            <a:chExt cx="11950811" cy="4486659"/>
          </a:xfrm>
        </p:grpSpPr>
        <p:sp>
          <p:nvSpPr>
            <p:cNvPr id="443" name="Shape 443"/>
            <p:cNvSpPr/>
            <p:nvPr/>
          </p:nvSpPr>
          <p:spPr>
            <a:xfrm>
              <a:off x="9512411" y="3759200"/>
              <a:ext cx="2438401" cy="651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600"/>
                </a:lnSpc>
                <a:tabLst>
                  <a:tab pos="520700" algn="l"/>
                </a:tabLst>
                <a:defRPr sz="2200">
                  <a:solidFill>
                    <a:srgbClr val="006894"/>
                  </a:solidFill>
                </a:defRPr>
              </a:lvl1pPr>
            </a:lstStyle>
            <a:p>
              <a:r>
                <a:t>Flying predator/ frugivore niche</a:t>
              </a:r>
            </a:p>
          </p:txBody>
        </p:sp>
        <p:sp>
          <p:nvSpPr>
            <p:cNvPr id="444" name="Shape 444"/>
            <p:cNvSpPr/>
            <p:nvPr/>
          </p:nvSpPr>
          <p:spPr>
            <a:xfrm>
              <a:off x="9040705" y="2070100"/>
              <a:ext cx="2362201" cy="651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600"/>
                </a:lnSpc>
                <a:tabLst>
                  <a:tab pos="520700" algn="l"/>
                </a:tabLst>
                <a:defRPr sz="2200">
                  <a:solidFill>
                    <a:srgbClr val="006894"/>
                  </a:solidFill>
                </a:defRPr>
              </a:lvl1pPr>
            </a:lstStyle>
            <a:p>
              <a:r>
                <a:t>Freshwater predator niche</a:t>
              </a:r>
            </a:p>
          </p:txBody>
        </p:sp>
        <p:sp>
          <p:nvSpPr>
            <p:cNvPr id="445" name="Shape 445"/>
            <p:cNvSpPr/>
            <p:nvPr/>
          </p:nvSpPr>
          <p:spPr>
            <a:xfrm>
              <a:off x="7903978" y="533400"/>
              <a:ext cx="2590801" cy="651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600"/>
                </a:lnSpc>
                <a:tabLst>
                  <a:tab pos="520700" algn="l"/>
                </a:tabLst>
                <a:defRPr sz="2200">
                  <a:solidFill>
                    <a:srgbClr val="006894"/>
                  </a:solidFill>
                </a:defRPr>
              </a:lvl1pPr>
            </a:lstStyle>
            <a:p>
              <a:r>
                <a:t>Underground herbivore niche</a:t>
              </a:r>
            </a:p>
          </p:txBody>
        </p:sp>
        <p:sp>
          <p:nvSpPr>
            <p:cNvPr id="446" name="Shape 446"/>
            <p:cNvSpPr/>
            <p:nvPr/>
          </p:nvSpPr>
          <p:spPr>
            <a:xfrm>
              <a:off x="4702555" y="0"/>
              <a:ext cx="2387601" cy="651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600"/>
                </a:lnSpc>
                <a:tabLst>
                  <a:tab pos="520700" algn="l"/>
                </a:tabLst>
                <a:defRPr sz="2200">
                  <a:solidFill>
                    <a:srgbClr val="006894"/>
                  </a:solidFill>
                </a:defRPr>
              </a:lvl1pPr>
            </a:lstStyle>
            <a:p>
              <a:r>
                <a:t>Marine predator niche</a:t>
              </a:r>
            </a:p>
          </p:txBody>
        </p:sp>
        <p:sp>
          <p:nvSpPr>
            <p:cNvPr id="447" name="Shape 447"/>
            <p:cNvSpPr/>
            <p:nvPr/>
          </p:nvSpPr>
          <p:spPr>
            <a:xfrm>
              <a:off x="1264285" y="533400"/>
              <a:ext cx="2527301" cy="651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600"/>
                </a:lnSpc>
                <a:tabLst>
                  <a:tab pos="520700" algn="l"/>
                </a:tabLst>
                <a:defRPr sz="2200">
                  <a:solidFill>
                    <a:srgbClr val="006894"/>
                  </a:solidFill>
                </a:defRPr>
              </a:lvl1pPr>
            </a:lstStyle>
            <a:p>
              <a:r>
                <a:t>Arboreal herbivore niche</a:t>
              </a:r>
            </a:p>
          </p:txBody>
        </p:sp>
        <p:sp>
          <p:nvSpPr>
            <p:cNvPr id="448" name="Shape 448"/>
            <p:cNvSpPr/>
            <p:nvPr/>
          </p:nvSpPr>
          <p:spPr>
            <a:xfrm>
              <a:off x="146696" y="2070100"/>
              <a:ext cx="2374901" cy="651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600"/>
                </a:lnSpc>
                <a:tabLst>
                  <a:tab pos="520700" algn="l"/>
                </a:tabLst>
                <a:defRPr sz="2200">
                  <a:solidFill>
                    <a:srgbClr val="006894"/>
                  </a:solidFill>
                </a:defRPr>
              </a:lvl1pPr>
            </a:lstStyle>
            <a:p>
              <a:r>
                <a:t>Terrestrial predator niche</a:t>
              </a:r>
            </a:p>
          </p:txBody>
        </p:sp>
        <p:sp>
          <p:nvSpPr>
            <p:cNvPr id="449" name="Shape 449"/>
            <p:cNvSpPr/>
            <p:nvPr/>
          </p:nvSpPr>
          <p:spPr>
            <a:xfrm>
              <a:off x="0" y="3835400"/>
              <a:ext cx="2171700" cy="651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600"/>
                </a:lnSpc>
                <a:tabLst>
                  <a:tab pos="520700" algn="l"/>
                </a:tabLst>
                <a:defRPr sz="2200">
                  <a:solidFill>
                    <a:srgbClr val="006894"/>
                  </a:solidFill>
                </a:defRPr>
              </a:lvl1pPr>
            </a:lstStyle>
            <a:p>
              <a:r>
                <a:t>Browsing/ grazing niche</a:t>
              </a:r>
            </a:p>
          </p:txBody>
        </p:sp>
        <p:sp>
          <p:nvSpPr>
            <p:cNvPr id="450" name="Shape 450"/>
            <p:cNvSpPr/>
            <p:nvPr/>
          </p:nvSpPr>
          <p:spPr>
            <a:xfrm>
              <a:off x="5882558" y="812800"/>
              <a:ext cx="1" cy="1511300"/>
            </a:xfrm>
            <a:prstGeom prst="line">
              <a:avLst/>
            </a:prstGeom>
            <a:noFill/>
            <a:ln w="139700" cap="flat">
              <a:solidFill>
                <a:srgbClr val="006994"/>
              </a:solidFill>
              <a:prstDash val="solid"/>
              <a:miter lim="400000"/>
              <a:headEnd type="triangle" w="med" len="med"/>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51" name="Shape 451"/>
            <p:cNvSpPr/>
            <p:nvPr/>
          </p:nvSpPr>
          <p:spPr>
            <a:xfrm flipH="1" flipV="1">
              <a:off x="7876458" y="4191000"/>
              <a:ext cx="1511301" cy="127"/>
            </a:xfrm>
            <a:prstGeom prst="line">
              <a:avLst/>
            </a:prstGeom>
            <a:noFill/>
            <a:ln w="139700" cap="flat">
              <a:solidFill>
                <a:srgbClr val="006994"/>
              </a:solidFill>
              <a:prstDash val="solid"/>
              <a:miter lim="400000"/>
              <a:headEnd type="triangle" w="med" len="med"/>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52" name="Shape 452"/>
            <p:cNvSpPr/>
            <p:nvPr/>
          </p:nvSpPr>
          <p:spPr>
            <a:xfrm>
              <a:off x="2364658" y="4191000"/>
              <a:ext cx="1511301" cy="127"/>
            </a:xfrm>
            <a:prstGeom prst="line">
              <a:avLst/>
            </a:prstGeom>
            <a:noFill/>
            <a:ln w="139700" cap="flat">
              <a:solidFill>
                <a:srgbClr val="006994"/>
              </a:solidFill>
              <a:prstDash val="solid"/>
              <a:miter lim="400000"/>
              <a:headEnd type="triangle" w="med" len="med"/>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53" name="Shape 453"/>
            <p:cNvSpPr/>
            <p:nvPr/>
          </p:nvSpPr>
          <p:spPr>
            <a:xfrm>
              <a:off x="4002958" y="1295400"/>
              <a:ext cx="860248" cy="1242580"/>
            </a:xfrm>
            <a:prstGeom prst="line">
              <a:avLst/>
            </a:prstGeom>
            <a:noFill/>
            <a:ln w="139700" cap="flat">
              <a:solidFill>
                <a:srgbClr val="006994"/>
              </a:solidFill>
              <a:prstDash val="solid"/>
              <a:miter lim="400000"/>
              <a:headEnd type="triangle" w="med" len="med"/>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54" name="Shape 454"/>
            <p:cNvSpPr/>
            <p:nvPr/>
          </p:nvSpPr>
          <p:spPr>
            <a:xfrm flipH="1">
              <a:off x="6949358" y="1295400"/>
              <a:ext cx="860248" cy="1242580"/>
            </a:xfrm>
            <a:prstGeom prst="line">
              <a:avLst/>
            </a:prstGeom>
            <a:noFill/>
            <a:ln w="139700" cap="flat">
              <a:solidFill>
                <a:srgbClr val="006994"/>
              </a:solidFill>
              <a:prstDash val="solid"/>
              <a:miter lim="400000"/>
              <a:headEnd type="triangle" w="med" len="med"/>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55" name="Shape 455"/>
            <p:cNvSpPr/>
            <p:nvPr/>
          </p:nvSpPr>
          <p:spPr>
            <a:xfrm flipH="1">
              <a:off x="7631276" y="2501900"/>
              <a:ext cx="1295930" cy="777558"/>
            </a:xfrm>
            <a:prstGeom prst="line">
              <a:avLst/>
            </a:prstGeom>
            <a:noFill/>
            <a:ln w="139700" cap="flat">
              <a:solidFill>
                <a:srgbClr val="006994"/>
              </a:solidFill>
              <a:prstDash val="solid"/>
              <a:miter lim="400000"/>
              <a:headEnd type="triangle" w="med" len="med"/>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56" name="Shape 456"/>
            <p:cNvSpPr/>
            <p:nvPr/>
          </p:nvSpPr>
          <p:spPr>
            <a:xfrm>
              <a:off x="2678276" y="2501900"/>
              <a:ext cx="1295930" cy="777558"/>
            </a:xfrm>
            <a:prstGeom prst="line">
              <a:avLst/>
            </a:prstGeom>
            <a:noFill/>
            <a:ln w="139700" cap="flat">
              <a:solidFill>
                <a:srgbClr val="006994"/>
              </a:solidFill>
              <a:prstDash val="solid"/>
              <a:miter lim="400000"/>
              <a:headEnd type="triangle" w="med" len="med"/>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pic>
        <p:nvPicPr>
          <p:cNvPr id="458" name="684000.png"/>
          <p:cNvPicPr>
            <a:picLocks noChangeAspect="1"/>
          </p:cNvPicPr>
          <p:nvPr/>
        </p:nvPicPr>
        <p:blipFill>
          <a:blip r:embed="rId2">
            <a:extLst/>
          </a:blip>
          <a:stretch>
            <a:fillRect/>
          </a:stretch>
        </p:blipFill>
        <p:spPr>
          <a:xfrm>
            <a:off x="3556000" y="5969000"/>
            <a:ext cx="5359400" cy="2742752"/>
          </a:xfrm>
          <a:prstGeom prst="rect">
            <a:avLst/>
          </a:prstGeom>
          <a:ln w="12700">
            <a:miter lim="400000"/>
          </a:ln>
        </p:spPr>
      </p:pic>
      <p:sp>
        <p:nvSpPr>
          <p:cNvPr id="459" name="Shape 459"/>
          <p:cNvSpPr/>
          <p:nvPr/>
        </p:nvSpPr>
        <p:spPr>
          <a:xfrm>
            <a:off x="398779" y="1600200"/>
            <a:ext cx="11366501" cy="1689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360000" indent="-360000">
              <a:lnSpc>
                <a:spcPts val="3200"/>
              </a:lnSpc>
              <a:spcBef>
                <a:spcPts val="2000"/>
              </a:spcBef>
              <a:buClr>
                <a:srgbClr val="006994"/>
              </a:buClr>
              <a:buSzPct val="150000"/>
              <a:buFont typeface="Lucida Grande"/>
              <a:buChar char="‣"/>
              <a:tabLst>
                <a:tab pos="1016000" algn="l"/>
              </a:tabLst>
              <a:defRPr sz="2400">
                <a:solidFill>
                  <a:srgbClr val="000000"/>
                </a:solidFill>
              </a:defRPr>
            </a:lvl1pPr>
            <a:lvl2pPr marL="360000" indent="-360000">
              <a:spcBef>
                <a:spcPts val="2000"/>
              </a:spcBef>
              <a:buClr>
                <a:srgbClr val="0D5580"/>
              </a:buClr>
              <a:buSzPct val="150000"/>
              <a:buFont typeface="Lucida Grande"/>
              <a:buChar char="‣"/>
              <a:tabLst>
                <a:tab pos="1016000" algn="l"/>
              </a:tabLst>
              <a:defRPr sz="2400">
                <a:solidFill>
                  <a:srgbClr val="000000"/>
                </a:solidFill>
              </a:defRPr>
            </a:lvl2pPr>
          </a:lstStyle>
          <a:p>
            <a:r>
              <a:t>The radiation of the mammals occurred after the extinction of the dinosaurs, which made niches available for exploitation.</a:t>
            </a:r>
          </a:p>
          <a:p>
            <a:pPr lvl="1"/>
            <a:r>
              <a:t>The mammals have diversified widely to fill many different niches.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5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2" animBg="1" advAuto="0"/>
      <p:bldP spid="459"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p:cNvSpPr>
          <p:nvPr>
            <p:ph type="title"/>
          </p:nvPr>
        </p:nvSpPr>
        <p:spPr>
          <a:xfrm>
            <a:off x="368300" y="368300"/>
            <a:ext cx="7697590" cy="1671291"/>
          </a:xfrm>
          <a:prstGeom prst="rect">
            <a:avLst/>
          </a:prstGeom>
        </p:spPr>
        <p:txBody>
          <a:bodyPr/>
          <a:lstStyle/>
          <a:p>
            <a:pPr>
              <a:tabLst>
                <a:tab pos="952500" algn="l"/>
              </a:tabLst>
            </a:pPr>
            <a:r>
              <a:t>Divergent Evolution</a:t>
            </a:r>
            <a:br/>
            <a:r>
              <a:t>of the Ratites</a:t>
            </a:r>
          </a:p>
        </p:txBody>
      </p:sp>
      <p:sp>
        <p:nvSpPr>
          <p:cNvPr id="462" name="Shape 462"/>
          <p:cNvSpPr>
            <a:spLocks noGrp="1"/>
          </p:cNvSpPr>
          <p:nvPr>
            <p:ph type="body" sz="quarter" idx="1"/>
          </p:nvPr>
        </p:nvSpPr>
        <p:spPr>
          <a:xfrm>
            <a:off x="368300" y="2490688"/>
            <a:ext cx="7169994" cy="2150468"/>
          </a:xfrm>
          <a:prstGeom prst="rect">
            <a:avLst/>
          </a:prstGeom>
        </p:spPr>
        <p:txBody>
          <a:bodyPr/>
          <a:lstStyle/>
          <a:p>
            <a:pPr>
              <a:tabLst>
                <a:tab pos="1016000" algn="l"/>
              </a:tabLst>
            </a:pPr>
            <a:r>
              <a:t>The ratites are an ancient group of birds that have evolved from one ancestor and lost their powers of flight early in their evolutionary development.</a:t>
            </a:r>
          </a:p>
          <a:p>
            <a:pPr>
              <a:tabLst>
                <a:tab pos="1016000" algn="l"/>
              </a:tabLst>
            </a:pPr>
            <a:r>
              <a:t>Their distribution can be explained by continental drift following the break-up of Gondwana.</a:t>
            </a:r>
          </a:p>
        </p:txBody>
      </p:sp>
      <p:grpSp>
        <p:nvGrpSpPr>
          <p:cNvPr id="467" name="Group 467"/>
          <p:cNvGrpSpPr/>
          <p:nvPr/>
        </p:nvGrpSpPr>
        <p:grpSpPr>
          <a:xfrm>
            <a:off x="10447337" y="3460750"/>
            <a:ext cx="2276476" cy="2774950"/>
            <a:chOff x="0" y="0"/>
            <a:chExt cx="2276475" cy="2774950"/>
          </a:xfrm>
        </p:grpSpPr>
        <p:pic>
          <p:nvPicPr>
            <p:cNvPr id="463" name="image.png"/>
            <p:cNvPicPr>
              <a:picLocks noChangeAspect="1"/>
            </p:cNvPicPr>
            <p:nvPr/>
          </p:nvPicPr>
          <p:blipFill>
            <a:blip r:embed="rId2">
              <a:extLst/>
            </a:blip>
            <a:stretch>
              <a:fillRect/>
            </a:stretch>
          </p:blipFill>
          <p:spPr>
            <a:xfrm>
              <a:off x="0" y="0"/>
              <a:ext cx="2276475" cy="1917700"/>
            </a:xfrm>
            <a:prstGeom prst="rect">
              <a:avLst/>
            </a:prstGeom>
            <a:ln w="12700" cap="flat">
              <a:noFill/>
              <a:miter lim="400000"/>
            </a:ln>
            <a:effectLst/>
          </p:spPr>
        </p:pic>
        <p:grpSp>
          <p:nvGrpSpPr>
            <p:cNvPr id="466" name="Group 466"/>
            <p:cNvGrpSpPr/>
            <p:nvPr/>
          </p:nvGrpSpPr>
          <p:grpSpPr>
            <a:xfrm>
              <a:off x="193675" y="2101850"/>
              <a:ext cx="1892300" cy="673100"/>
              <a:chOff x="0" y="0"/>
              <a:chExt cx="1892300" cy="673100"/>
            </a:xfrm>
          </p:grpSpPr>
          <p:sp>
            <p:nvSpPr>
              <p:cNvPr id="464" name="Shape 464"/>
              <p:cNvSpPr/>
              <p:nvPr/>
            </p:nvSpPr>
            <p:spPr>
              <a:xfrm>
                <a:off x="0" y="0"/>
                <a:ext cx="1892300" cy="673100"/>
              </a:xfrm>
              <a:prstGeom prst="rect">
                <a:avLst/>
              </a:prstGeom>
              <a:solidFill>
                <a:srgbClr val="808000">
                  <a:alpha val="59999"/>
                </a:srgbClr>
              </a:solidFill>
              <a:ln w="12700" cap="flat">
                <a:noFill/>
                <a:miter lim="400000"/>
              </a:ln>
              <a:effectLst/>
            </p:spPr>
            <p:txBody>
              <a:bodyPr wrap="square" lIns="45719" tIns="45719" rIns="45719" bIns="45719" numCol="1" anchor="t">
                <a:noAutofit/>
              </a:bodyPr>
              <a:lstStyle/>
              <a:p>
                <a:pPr marL="0">
                  <a:tabLst/>
                  <a:defRPr>
                    <a:solidFill>
                      <a:srgbClr val="382F28"/>
                    </a:solidFill>
                  </a:defRPr>
                </a:pPr>
                <a:endParaRPr/>
              </a:p>
            </p:txBody>
          </p:sp>
          <p:sp>
            <p:nvSpPr>
              <p:cNvPr id="465" name="Shape 465"/>
              <p:cNvSpPr/>
              <p:nvPr/>
            </p:nvSpPr>
            <p:spPr>
              <a:xfrm>
                <a:off x="203200" y="73173"/>
                <a:ext cx="1485900" cy="5267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marL="0" indent="76200" algn="ctr">
                  <a:tabLst>
                    <a:tab pos="520700" algn="l"/>
                  </a:tabLst>
                  <a:defRPr sz="1600" b="1">
                    <a:solidFill>
                      <a:srgbClr val="000000"/>
                    </a:solidFill>
                  </a:defRPr>
                </a:pPr>
                <a:r>
                  <a:t>Kiwi</a:t>
                </a:r>
              </a:p>
              <a:p>
                <a:pPr marL="0" indent="76200" algn="ctr">
                  <a:tabLst>
                    <a:tab pos="520700" algn="l"/>
                  </a:tabLst>
                  <a:defRPr sz="1600">
                    <a:solidFill>
                      <a:srgbClr val="000000"/>
                    </a:solidFill>
                  </a:defRPr>
                </a:pPr>
                <a:r>
                  <a:t>New Zealand</a:t>
                </a:r>
              </a:p>
            </p:txBody>
          </p:sp>
        </p:grpSp>
      </p:grpSp>
      <p:grpSp>
        <p:nvGrpSpPr>
          <p:cNvPr id="472" name="Group 472"/>
          <p:cNvGrpSpPr/>
          <p:nvPr/>
        </p:nvGrpSpPr>
        <p:grpSpPr>
          <a:xfrm>
            <a:off x="7597775" y="2863850"/>
            <a:ext cx="2070100" cy="3130551"/>
            <a:chOff x="0" y="0"/>
            <a:chExt cx="2070100" cy="3130550"/>
          </a:xfrm>
        </p:grpSpPr>
        <p:pic>
          <p:nvPicPr>
            <p:cNvPr id="468" name="image.png"/>
            <p:cNvPicPr>
              <a:picLocks noChangeAspect="1"/>
            </p:cNvPicPr>
            <p:nvPr/>
          </p:nvPicPr>
          <p:blipFill>
            <a:blip r:embed="rId3">
              <a:extLst/>
            </a:blip>
            <a:stretch>
              <a:fillRect/>
            </a:stretch>
          </p:blipFill>
          <p:spPr>
            <a:xfrm>
              <a:off x="0" y="0"/>
              <a:ext cx="2070100" cy="2393577"/>
            </a:xfrm>
            <a:prstGeom prst="rect">
              <a:avLst/>
            </a:prstGeom>
            <a:ln w="12700" cap="flat">
              <a:noFill/>
              <a:miter lim="400000"/>
            </a:ln>
            <a:effectLst/>
          </p:spPr>
        </p:pic>
        <p:grpSp>
          <p:nvGrpSpPr>
            <p:cNvPr id="471" name="Group 471"/>
            <p:cNvGrpSpPr/>
            <p:nvPr/>
          </p:nvGrpSpPr>
          <p:grpSpPr>
            <a:xfrm>
              <a:off x="490537" y="2457108"/>
              <a:ext cx="1092201" cy="673443"/>
              <a:chOff x="0" y="0"/>
              <a:chExt cx="1092200" cy="673441"/>
            </a:xfrm>
          </p:grpSpPr>
          <p:sp>
            <p:nvSpPr>
              <p:cNvPr id="469" name="Shape 469"/>
              <p:cNvSpPr/>
              <p:nvPr/>
            </p:nvSpPr>
            <p:spPr>
              <a:xfrm>
                <a:off x="0" y="0"/>
                <a:ext cx="1092200" cy="673442"/>
              </a:xfrm>
              <a:prstGeom prst="rect">
                <a:avLst/>
              </a:prstGeom>
              <a:solidFill>
                <a:srgbClr val="808000">
                  <a:alpha val="59999"/>
                </a:srgbClr>
              </a:solidFill>
              <a:ln w="12700" cap="flat">
                <a:noFill/>
                <a:miter lim="400000"/>
              </a:ln>
              <a:effectLst/>
            </p:spPr>
            <p:txBody>
              <a:bodyPr wrap="square" lIns="45719" tIns="45719" rIns="45719" bIns="45719" numCol="1" anchor="t">
                <a:noAutofit/>
              </a:bodyPr>
              <a:lstStyle/>
              <a:p>
                <a:pPr marL="0">
                  <a:tabLst/>
                  <a:defRPr>
                    <a:solidFill>
                      <a:srgbClr val="382F28"/>
                    </a:solidFill>
                  </a:defRPr>
                </a:pPr>
                <a:endParaRPr/>
              </a:p>
            </p:txBody>
          </p:sp>
          <p:sp>
            <p:nvSpPr>
              <p:cNvPr id="470" name="Shape 470"/>
              <p:cNvSpPr/>
              <p:nvPr/>
            </p:nvSpPr>
            <p:spPr>
              <a:xfrm>
                <a:off x="25400" y="73344"/>
                <a:ext cx="1041400" cy="5267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marL="0" indent="76200" algn="ctr">
                  <a:tabLst>
                    <a:tab pos="520700" algn="l"/>
                  </a:tabLst>
                  <a:defRPr sz="1600" b="1">
                    <a:solidFill>
                      <a:srgbClr val="000000"/>
                    </a:solidFill>
                  </a:defRPr>
                </a:pPr>
                <a:r>
                  <a:t>Emu</a:t>
                </a:r>
              </a:p>
              <a:p>
                <a:pPr marL="0" indent="76200" algn="ctr">
                  <a:tabLst>
                    <a:tab pos="520700" algn="l"/>
                  </a:tabLst>
                  <a:defRPr sz="1600">
                    <a:solidFill>
                      <a:srgbClr val="000000"/>
                    </a:solidFill>
                  </a:defRPr>
                </a:pPr>
                <a:r>
                  <a:t>Australia</a:t>
                </a:r>
              </a:p>
            </p:txBody>
          </p:sp>
        </p:grpSp>
      </p:grpSp>
      <p:grpSp>
        <p:nvGrpSpPr>
          <p:cNvPr id="477" name="Group 477"/>
          <p:cNvGrpSpPr/>
          <p:nvPr/>
        </p:nvGrpSpPr>
        <p:grpSpPr>
          <a:xfrm>
            <a:off x="9913937" y="6121400"/>
            <a:ext cx="2557464" cy="3251200"/>
            <a:chOff x="0" y="0"/>
            <a:chExt cx="2557462" cy="3251200"/>
          </a:xfrm>
        </p:grpSpPr>
        <p:grpSp>
          <p:nvGrpSpPr>
            <p:cNvPr id="475" name="Group 475"/>
            <p:cNvGrpSpPr/>
            <p:nvPr/>
          </p:nvGrpSpPr>
          <p:grpSpPr>
            <a:xfrm>
              <a:off x="117547" y="2578100"/>
              <a:ext cx="2439916" cy="673100"/>
              <a:chOff x="0" y="0"/>
              <a:chExt cx="2439914" cy="673100"/>
            </a:xfrm>
          </p:grpSpPr>
          <p:sp>
            <p:nvSpPr>
              <p:cNvPr id="473" name="Shape 473"/>
              <p:cNvSpPr/>
              <p:nvPr/>
            </p:nvSpPr>
            <p:spPr>
              <a:xfrm>
                <a:off x="-1" y="0"/>
                <a:ext cx="2439916" cy="673100"/>
              </a:xfrm>
              <a:prstGeom prst="rect">
                <a:avLst/>
              </a:prstGeom>
              <a:solidFill>
                <a:srgbClr val="808000">
                  <a:alpha val="59999"/>
                </a:srgbClr>
              </a:solidFill>
              <a:ln w="12700" cap="flat">
                <a:noFill/>
                <a:miter lim="400000"/>
              </a:ln>
              <a:effectLst/>
            </p:spPr>
            <p:txBody>
              <a:bodyPr wrap="square" lIns="45719" tIns="45719" rIns="45719" bIns="45719" numCol="1" anchor="t">
                <a:noAutofit/>
              </a:bodyPr>
              <a:lstStyle/>
              <a:p>
                <a:pPr marL="0">
                  <a:tabLst/>
                  <a:defRPr>
                    <a:solidFill>
                      <a:srgbClr val="382F28"/>
                    </a:solidFill>
                  </a:defRPr>
                </a:pPr>
                <a:endParaRPr/>
              </a:p>
            </p:txBody>
          </p:sp>
          <p:sp>
            <p:nvSpPr>
              <p:cNvPr id="474" name="Shape 474"/>
              <p:cNvSpPr/>
              <p:nvPr/>
            </p:nvSpPr>
            <p:spPr>
              <a:xfrm>
                <a:off x="114370" y="35073"/>
                <a:ext cx="2185758" cy="5267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marL="0" indent="76200" algn="ctr">
                  <a:tabLst>
                    <a:tab pos="520700" algn="l"/>
                  </a:tabLst>
                  <a:defRPr sz="1600" b="1">
                    <a:solidFill>
                      <a:srgbClr val="000000"/>
                    </a:solidFill>
                  </a:defRPr>
                </a:pPr>
                <a:r>
                  <a:t>Cassowary</a:t>
                </a:r>
              </a:p>
              <a:p>
                <a:pPr marL="0" indent="76200" algn="ctr">
                  <a:tabLst>
                    <a:tab pos="520700" algn="l"/>
                  </a:tabLst>
                  <a:defRPr sz="1600">
                    <a:solidFill>
                      <a:srgbClr val="000000"/>
                    </a:solidFill>
                  </a:defRPr>
                </a:pPr>
                <a:r>
                  <a:t>Australia/New Guinea</a:t>
                </a:r>
              </a:p>
            </p:txBody>
          </p:sp>
        </p:grpSp>
        <p:pic>
          <p:nvPicPr>
            <p:cNvPr id="476" name="image.png"/>
            <p:cNvPicPr>
              <a:picLocks noChangeAspect="1"/>
            </p:cNvPicPr>
            <p:nvPr/>
          </p:nvPicPr>
          <p:blipFill>
            <a:blip r:embed="rId4">
              <a:extLst/>
            </a:blip>
            <a:stretch>
              <a:fillRect/>
            </a:stretch>
          </p:blipFill>
          <p:spPr>
            <a:xfrm>
              <a:off x="0" y="0"/>
              <a:ext cx="2430384" cy="2565400"/>
            </a:xfrm>
            <a:prstGeom prst="rect">
              <a:avLst/>
            </a:prstGeom>
            <a:ln w="12700" cap="flat">
              <a:noFill/>
              <a:miter lim="400000"/>
            </a:ln>
            <a:effectLst/>
          </p:spPr>
        </p:pic>
      </p:grpSp>
      <p:grpSp>
        <p:nvGrpSpPr>
          <p:cNvPr id="482" name="Group 482"/>
          <p:cNvGrpSpPr/>
          <p:nvPr/>
        </p:nvGrpSpPr>
        <p:grpSpPr>
          <a:xfrm>
            <a:off x="3505200" y="5041900"/>
            <a:ext cx="2784475" cy="4330700"/>
            <a:chOff x="0" y="0"/>
            <a:chExt cx="2784475" cy="4330700"/>
          </a:xfrm>
        </p:grpSpPr>
        <p:grpSp>
          <p:nvGrpSpPr>
            <p:cNvPr id="480" name="Group 480"/>
            <p:cNvGrpSpPr/>
            <p:nvPr/>
          </p:nvGrpSpPr>
          <p:grpSpPr>
            <a:xfrm>
              <a:off x="0" y="3657600"/>
              <a:ext cx="2667000" cy="673100"/>
              <a:chOff x="0" y="0"/>
              <a:chExt cx="2667000" cy="673100"/>
            </a:xfrm>
          </p:grpSpPr>
          <p:sp>
            <p:nvSpPr>
              <p:cNvPr id="478" name="Shape 478"/>
              <p:cNvSpPr/>
              <p:nvPr/>
            </p:nvSpPr>
            <p:spPr>
              <a:xfrm>
                <a:off x="0" y="0"/>
                <a:ext cx="2667000" cy="673100"/>
              </a:xfrm>
              <a:prstGeom prst="rect">
                <a:avLst/>
              </a:prstGeom>
              <a:solidFill>
                <a:srgbClr val="808000">
                  <a:alpha val="59999"/>
                </a:srgbClr>
              </a:solidFill>
              <a:ln w="12700" cap="flat">
                <a:noFill/>
                <a:miter lim="400000"/>
              </a:ln>
              <a:effectLst/>
            </p:spPr>
            <p:txBody>
              <a:bodyPr wrap="square" lIns="45719" tIns="45719" rIns="45719" bIns="45719" numCol="1" anchor="t">
                <a:noAutofit/>
              </a:bodyPr>
              <a:lstStyle/>
              <a:p>
                <a:pPr marL="0">
                  <a:tabLst/>
                  <a:defRPr>
                    <a:solidFill>
                      <a:srgbClr val="382F28"/>
                    </a:solidFill>
                  </a:defRPr>
                </a:pPr>
                <a:endParaRPr/>
              </a:p>
            </p:txBody>
          </p:sp>
          <p:sp>
            <p:nvSpPr>
              <p:cNvPr id="479" name="Shape 479"/>
              <p:cNvSpPr/>
              <p:nvPr/>
            </p:nvSpPr>
            <p:spPr>
              <a:xfrm>
                <a:off x="98425" y="35073"/>
                <a:ext cx="2468563" cy="5267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marL="0" indent="76200" algn="ctr">
                  <a:tabLst>
                    <a:tab pos="520700" algn="l"/>
                  </a:tabLst>
                  <a:defRPr sz="1600" b="1">
                    <a:solidFill>
                      <a:srgbClr val="000000"/>
                    </a:solidFill>
                  </a:defRPr>
                </a:pPr>
                <a:r>
                  <a:t>Elephantbird</a:t>
                </a:r>
              </a:p>
              <a:p>
                <a:pPr marL="0" indent="76200" algn="ctr">
                  <a:tabLst>
                    <a:tab pos="520700" algn="l"/>
                  </a:tabLst>
                  <a:defRPr sz="1600">
                    <a:solidFill>
                      <a:srgbClr val="000000"/>
                    </a:solidFill>
                  </a:defRPr>
                </a:pPr>
                <a:r>
                  <a:t>Madagascar (extinct)</a:t>
                </a:r>
              </a:p>
            </p:txBody>
          </p:sp>
        </p:grpSp>
        <p:pic>
          <p:nvPicPr>
            <p:cNvPr id="481" name="image.png"/>
            <p:cNvPicPr>
              <a:picLocks noChangeAspect="1"/>
            </p:cNvPicPr>
            <p:nvPr/>
          </p:nvPicPr>
          <p:blipFill>
            <a:blip r:embed="rId5">
              <a:extLst/>
            </a:blip>
            <a:stretch>
              <a:fillRect/>
            </a:stretch>
          </p:blipFill>
          <p:spPr>
            <a:xfrm>
              <a:off x="76200" y="0"/>
              <a:ext cx="2708275" cy="3594100"/>
            </a:xfrm>
            <a:prstGeom prst="rect">
              <a:avLst/>
            </a:prstGeom>
            <a:ln w="12700" cap="flat">
              <a:noFill/>
              <a:miter lim="400000"/>
            </a:ln>
            <a:effectLst/>
          </p:spPr>
        </p:pic>
      </p:grpSp>
      <p:grpSp>
        <p:nvGrpSpPr>
          <p:cNvPr id="487" name="Group 487"/>
          <p:cNvGrpSpPr/>
          <p:nvPr/>
        </p:nvGrpSpPr>
        <p:grpSpPr>
          <a:xfrm>
            <a:off x="304800" y="5334000"/>
            <a:ext cx="3009900" cy="4038600"/>
            <a:chOff x="0" y="0"/>
            <a:chExt cx="3009899" cy="4038600"/>
          </a:xfrm>
        </p:grpSpPr>
        <p:grpSp>
          <p:nvGrpSpPr>
            <p:cNvPr id="485" name="Group 485"/>
            <p:cNvGrpSpPr/>
            <p:nvPr/>
          </p:nvGrpSpPr>
          <p:grpSpPr>
            <a:xfrm>
              <a:off x="0" y="3365500"/>
              <a:ext cx="2565400" cy="673100"/>
              <a:chOff x="0" y="0"/>
              <a:chExt cx="2565399" cy="673100"/>
            </a:xfrm>
          </p:grpSpPr>
          <p:sp>
            <p:nvSpPr>
              <p:cNvPr id="483" name="Shape 483"/>
              <p:cNvSpPr/>
              <p:nvPr/>
            </p:nvSpPr>
            <p:spPr>
              <a:xfrm>
                <a:off x="0" y="0"/>
                <a:ext cx="2565400" cy="673100"/>
              </a:xfrm>
              <a:prstGeom prst="rect">
                <a:avLst/>
              </a:prstGeom>
              <a:solidFill>
                <a:srgbClr val="808000">
                  <a:alpha val="59999"/>
                </a:srgbClr>
              </a:solidFill>
              <a:ln w="12700" cap="flat">
                <a:noFill/>
                <a:miter lim="400000"/>
              </a:ln>
              <a:effectLst/>
            </p:spPr>
            <p:txBody>
              <a:bodyPr wrap="square" lIns="45719" tIns="45719" rIns="45719" bIns="45719" numCol="1" anchor="t">
                <a:noAutofit/>
              </a:bodyPr>
              <a:lstStyle/>
              <a:p>
                <a:pPr marL="0">
                  <a:tabLst/>
                  <a:defRPr>
                    <a:solidFill>
                      <a:srgbClr val="382F28"/>
                    </a:solidFill>
                  </a:defRPr>
                </a:pPr>
                <a:endParaRPr/>
              </a:p>
            </p:txBody>
          </p:sp>
          <p:sp>
            <p:nvSpPr>
              <p:cNvPr id="484" name="Shape 484"/>
              <p:cNvSpPr/>
              <p:nvPr/>
            </p:nvSpPr>
            <p:spPr>
              <a:xfrm>
                <a:off x="114300" y="35073"/>
                <a:ext cx="2222500" cy="5267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marL="0" indent="76200" algn="ctr">
                  <a:tabLst>
                    <a:tab pos="520700" algn="l"/>
                  </a:tabLst>
                  <a:defRPr sz="1600" b="1">
                    <a:solidFill>
                      <a:srgbClr val="000000"/>
                    </a:solidFill>
                  </a:defRPr>
                </a:pPr>
                <a:r>
                  <a:t>Moa</a:t>
                </a:r>
              </a:p>
              <a:p>
                <a:pPr marL="0" indent="76200" algn="ctr">
                  <a:tabLst>
                    <a:tab pos="520700" algn="l"/>
                  </a:tabLst>
                  <a:defRPr sz="1600">
                    <a:solidFill>
                      <a:srgbClr val="000000"/>
                    </a:solidFill>
                  </a:defRPr>
                </a:pPr>
                <a:r>
                  <a:t>New Zealand (extinct)</a:t>
                </a:r>
              </a:p>
            </p:txBody>
          </p:sp>
        </p:grpSp>
        <p:pic>
          <p:nvPicPr>
            <p:cNvPr id="486" name="image.png"/>
            <p:cNvPicPr>
              <a:picLocks noChangeAspect="1"/>
            </p:cNvPicPr>
            <p:nvPr/>
          </p:nvPicPr>
          <p:blipFill>
            <a:blip r:embed="rId6">
              <a:extLst/>
            </a:blip>
            <a:stretch>
              <a:fillRect/>
            </a:stretch>
          </p:blipFill>
          <p:spPr>
            <a:xfrm>
              <a:off x="57150" y="0"/>
              <a:ext cx="2952750" cy="3263900"/>
            </a:xfrm>
            <a:prstGeom prst="rect">
              <a:avLst/>
            </a:prstGeom>
            <a:ln w="12700" cap="flat">
              <a:noFill/>
              <a:miter lim="400000"/>
            </a:ln>
            <a:effectLst/>
          </p:spPr>
        </p:pic>
      </p:grpSp>
      <p:grpSp>
        <p:nvGrpSpPr>
          <p:cNvPr id="492" name="Group 492"/>
          <p:cNvGrpSpPr/>
          <p:nvPr/>
        </p:nvGrpSpPr>
        <p:grpSpPr>
          <a:xfrm>
            <a:off x="7315200" y="5562599"/>
            <a:ext cx="1955800" cy="3810002"/>
            <a:chOff x="0" y="0"/>
            <a:chExt cx="1955800" cy="3810000"/>
          </a:xfrm>
        </p:grpSpPr>
        <p:grpSp>
          <p:nvGrpSpPr>
            <p:cNvPr id="490" name="Group 490"/>
            <p:cNvGrpSpPr/>
            <p:nvPr/>
          </p:nvGrpSpPr>
          <p:grpSpPr>
            <a:xfrm>
              <a:off x="12700" y="3136619"/>
              <a:ext cx="1943100" cy="673382"/>
              <a:chOff x="0" y="0"/>
              <a:chExt cx="1943100" cy="673380"/>
            </a:xfrm>
          </p:grpSpPr>
          <p:sp>
            <p:nvSpPr>
              <p:cNvPr id="488" name="Shape 488"/>
              <p:cNvSpPr/>
              <p:nvPr/>
            </p:nvSpPr>
            <p:spPr>
              <a:xfrm>
                <a:off x="0" y="-1"/>
                <a:ext cx="1943100" cy="673382"/>
              </a:xfrm>
              <a:prstGeom prst="rect">
                <a:avLst/>
              </a:prstGeom>
              <a:solidFill>
                <a:srgbClr val="808000">
                  <a:alpha val="59999"/>
                </a:srgbClr>
              </a:solidFill>
              <a:ln w="12700" cap="flat">
                <a:noFill/>
                <a:miter lim="400000"/>
              </a:ln>
              <a:effectLst/>
            </p:spPr>
            <p:txBody>
              <a:bodyPr wrap="square" lIns="45719" tIns="45719" rIns="45719" bIns="45719" numCol="1" anchor="t">
                <a:noAutofit/>
              </a:bodyPr>
              <a:lstStyle/>
              <a:p>
                <a:pPr marL="0">
                  <a:tabLst/>
                  <a:defRPr>
                    <a:solidFill>
                      <a:srgbClr val="382F28"/>
                    </a:solidFill>
                  </a:defRPr>
                </a:pPr>
                <a:endParaRPr/>
              </a:p>
            </p:txBody>
          </p:sp>
          <p:sp>
            <p:nvSpPr>
              <p:cNvPr id="489" name="Shape 489"/>
              <p:cNvSpPr/>
              <p:nvPr/>
            </p:nvSpPr>
            <p:spPr>
              <a:xfrm>
                <a:off x="190500" y="73314"/>
                <a:ext cx="1562100" cy="5267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marL="0" indent="76200" algn="ctr">
                  <a:tabLst>
                    <a:tab pos="520700" algn="l"/>
                  </a:tabLst>
                  <a:defRPr sz="1600" b="1">
                    <a:solidFill>
                      <a:srgbClr val="000000"/>
                    </a:solidFill>
                  </a:defRPr>
                </a:pPr>
                <a:r>
                  <a:t>Rhea</a:t>
                </a:r>
              </a:p>
              <a:p>
                <a:pPr marL="0" indent="76200" algn="ctr">
                  <a:tabLst>
                    <a:tab pos="520700" algn="l"/>
                  </a:tabLst>
                  <a:defRPr sz="1600">
                    <a:solidFill>
                      <a:srgbClr val="000000"/>
                    </a:solidFill>
                  </a:defRPr>
                </a:pPr>
                <a:r>
                  <a:t>South America</a:t>
                </a:r>
              </a:p>
            </p:txBody>
          </p:sp>
        </p:grpSp>
        <p:pic>
          <p:nvPicPr>
            <p:cNvPr id="491" name="image.png"/>
            <p:cNvPicPr>
              <a:picLocks noChangeAspect="1"/>
            </p:cNvPicPr>
            <p:nvPr/>
          </p:nvPicPr>
          <p:blipFill>
            <a:blip r:embed="rId7">
              <a:extLst/>
            </a:blip>
            <a:stretch>
              <a:fillRect/>
            </a:stretch>
          </p:blipFill>
          <p:spPr>
            <a:xfrm>
              <a:off x="0" y="-1"/>
              <a:ext cx="1611313" cy="3123916"/>
            </a:xfrm>
            <a:prstGeom prst="rect">
              <a:avLst/>
            </a:prstGeom>
            <a:ln w="12700" cap="flat">
              <a:noFill/>
              <a:miter lim="400000"/>
            </a:ln>
            <a:effectLst/>
          </p:spPr>
        </p:pic>
      </p:grpSp>
      <p:grpSp>
        <p:nvGrpSpPr>
          <p:cNvPr id="497" name="Group 497"/>
          <p:cNvGrpSpPr/>
          <p:nvPr/>
        </p:nvGrpSpPr>
        <p:grpSpPr>
          <a:xfrm>
            <a:off x="9474200" y="406400"/>
            <a:ext cx="2936875" cy="3238500"/>
            <a:chOff x="0" y="0"/>
            <a:chExt cx="2936875" cy="3238500"/>
          </a:xfrm>
        </p:grpSpPr>
        <p:grpSp>
          <p:nvGrpSpPr>
            <p:cNvPr id="495" name="Group 495"/>
            <p:cNvGrpSpPr/>
            <p:nvPr/>
          </p:nvGrpSpPr>
          <p:grpSpPr>
            <a:xfrm>
              <a:off x="673100" y="2565400"/>
              <a:ext cx="1092200" cy="673100"/>
              <a:chOff x="0" y="0"/>
              <a:chExt cx="1092200" cy="673100"/>
            </a:xfrm>
          </p:grpSpPr>
          <p:sp>
            <p:nvSpPr>
              <p:cNvPr id="493" name="Shape 493"/>
              <p:cNvSpPr/>
              <p:nvPr/>
            </p:nvSpPr>
            <p:spPr>
              <a:xfrm>
                <a:off x="0" y="0"/>
                <a:ext cx="1092200" cy="673100"/>
              </a:xfrm>
              <a:prstGeom prst="rect">
                <a:avLst/>
              </a:prstGeom>
              <a:solidFill>
                <a:srgbClr val="808000">
                  <a:alpha val="59999"/>
                </a:srgbClr>
              </a:solidFill>
              <a:ln w="12700" cap="flat">
                <a:noFill/>
                <a:miter lim="400000"/>
              </a:ln>
              <a:effectLst/>
            </p:spPr>
            <p:txBody>
              <a:bodyPr wrap="square" lIns="45719" tIns="45719" rIns="45719" bIns="45719" numCol="1" anchor="t">
                <a:noAutofit/>
              </a:bodyPr>
              <a:lstStyle/>
              <a:p>
                <a:pPr marL="0">
                  <a:tabLst/>
                  <a:defRPr>
                    <a:solidFill>
                      <a:srgbClr val="382F28"/>
                    </a:solidFill>
                  </a:defRPr>
                </a:pPr>
                <a:endParaRPr/>
              </a:p>
            </p:txBody>
          </p:sp>
          <p:sp>
            <p:nvSpPr>
              <p:cNvPr id="494" name="Shape 494"/>
              <p:cNvSpPr/>
              <p:nvPr/>
            </p:nvSpPr>
            <p:spPr>
              <a:xfrm>
                <a:off x="25400" y="73173"/>
                <a:ext cx="1041400" cy="5267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marL="0" indent="76200" algn="ctr">
                  <a:tabLst>
                    <a:tab pos="520700" algn="l"/>
                  </a:tabLst>
                  <a:defRPr sz="1600" b="1">
                    <a:solidFill>
                      <a:srgbClr val="000000"/>
                    </a:solidFill>
                  </a:defRPr>
                </a:pPr>
                <a:r>
                  <a:t>Ostrich</a:t>
                </a:r>
              </a:p>
              <a:p>
                <a:pPr marL="0" indent="76200" algn="ctr">
                  <a:tabLst>
                    <a:tab pos="520700" algn="l"/>
                  </a:tabLst>
                  <a:defRPr sz="1600">
                    <a:solidFill>
                      <a:srgbClr val="000000"/>
                    </a:solidFill>
                  </a:defRPr>
                </a:pPr>
                <a:r>
                  <a:t>Africa</a:t>
                </a:r>
              </a:p>
            </p:txBody>
          </p:sp>
        </p:grpSp>
        <p:pic>
          <p:nvPicPr>
            <p:cNvPr id="496" name="image.png"/>
            <p:cNvPicPr>
              <a:picLocks noChangeAspect="1"/>
            </p:cNvPicPr>
            <p:nvPr/>
          </p:nvPicPr>
          <p:blipFill>
            <a:blip r:embed="rId8">
              <a:extLst/>
            </a:blip>
            <a:stretch>
              <a:fillRect/>
            </a:stretch>
          </p:blipFill>
          <p:spPr>
            <a:xfrm>
              <a:off x="0" y="0"/>
              <a:ext cx="2936875" cy="2489200"/>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1"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prstGeom prst="rect">
            <a:avLst/>
          </a:prstGeom>
        </p:spPr>
        <p:txBody>
          <a:bodyPr/>
          <a:lstStyle>
            <a:lvl1pPr>
              <a:tabLst>
                <a:tab pos="952500" algn="l"/>
              </a:tabLst>
            </a:lvl1pPr>
          </a:lstStyle>
          <a:p>
            <a:r>
              <a:t>Species</a:t>
            </a:r>
          </a:p>
        </p:txBody>
      </p:sp>
      <p:sp>
        <p:nvSpPr>
          <p:cNvPr id="79" name="Shape 79"/>
          <p:cNvSpPr>
            <a:spLocks noGrp="1"/>
          </p:cNvSpPr>
          <p:nvPr>
            <p:ph type="body" sz="half" idx="1"/>
          </p:nvPr>
        </p:nvSpPr>
        <p:spPr>
          <a:xfrm>
            <a:off x="368300" y="1790700"/>
            <a:ext cx="12124929" cy="3676899"/>
          </a:xfrm>
          <a:prstGeom prst="rect">
            <a:avLst/>
          </a:prstGeom>
        </p:spPr>
        <p:txBody>
          <a:bodyPr/>
          <a:lstStyle/>
          <a:p>
            <a:pPr>
              <a:tabLst>
                <a:tab pos="1016000" algn="l"/>
              </a:tabLst>
            </a:pPr>
            <a:r>
              <a:t>A biological species is:</a:t>
            </a:r>
            <a:br/>
            <a:r>
              <a:rPr b="1">
                <a:solidFill>
                  <a:srgbClr val="006994"/>
                </a:solidFill>
              </a:rPr>
              <a:t>a group of interbreeding (or potentially interbreeding) individuals, reproductively isolated from other such groups.</a:t>
            </a:r>
            <a:endParaRPr b="1">
              <a:solidFill>
                <a:srgbClr val="0433FF"/>
              </a:solidFill>
            </a:endParaRPr>
          </a:p>
          <a:p>
            <a:pPr>
              <a:lnSpc>
                <a:spcPts val="3200"/>
              </a:lnSpc>
              <a:tabLst>
                <a:tab pos="1016000" algn="l"/>
              </a:tabLst>
            </a:pPr>
            <a:r>
              <a:t>Species are often composed of different populations (often in different habitats) that are quite distinct.</a:t>
            </a:r>
          </a:p>
          <a:p>
            <a:pPr>
              <a:lnSpc>
                <a:spcPts val="3200"/>
              </a:lnSpc>
              <a:tabLst>
                <a:tab pos="1016000" algn="l"/>
              </a:tabLst>
            </a:pPr>
            <a:r>
              <a:t>These are often called subspecies, races, and varieties depending on the degree of reproductive isolation and the organism involved (e.g. varieties is a common term for plant breeds).</a:t>
            </a:r>
          </a:p>
        </p:txBody>
      </p:sp>
      <p:pic>
        <p:nvPicPr>
          <p:cNvPr id="80" name="Beetle Species in line.png"/>
          <p:cNvPicPr>
            <a:picLocks noChangeAspect="1"/>
          </p:cNvPicPr>
          <p:nvPr/>
        </p:nvPicPr>
        <p:blipFill>
          <a:blip r:embed="rId2">
            <a:extLst/>
          </a:blip>
          <a:stretch>
            <a:fillRect/>
          </a:stretch>
        </p:blipFill>
        <p:spPr>
          <a:xfrm>
            <a:off x="571500" y="6007100"/>
            <a:ext cx="11861800" cy="18839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p:cNvSpPr>
          <p:nvPr>
            <p:ph type="title"/>
          </p:nvPr>
        </p:nvSpPr>
        <p:spPr>
          <a:prstGeom prst="rect">
            <a:avLst/>
          </a:prstGeom>
        </p:spPr>
        <p:txBody>
          <a:bodyPr/>
          <a:lstStyle>
            <a:lvl1pPr>
              <a:tabLst>
                <a:tab pos="952500" algn="l"/>
              </a:tabLst>
            </a:lvl1pPr>
          </a:lstStyle>
          <a:p>
            <a:r>
              <a:t>Divergence of Ratites</a:t>
            </a:r>
          </a:p>
        </p:txBody>
      </p:sp>
      <p:sp>
        <p:nvSpPr>
          <p:cNvPr id="500" name="Shape 500"/>
          <p:cNvSpPr>
            <a:spLocks noGrp="1"/>
          </p:cNvSpPr>
          <p:nvPr>
            <p:ph type="body" idx="1"/>
          </p:nvPr>
        </p:nvSpPr>
        <p:spPr>
          <a:xfrm>
            <a:off x="368300" y="1790700"/>
            <a:ext cx="11749435" cy="4606529"/>
          </a:xfrm>
          <a:prstGeom prst="rect">
            <a:avLst/>
          </a:prstGeom>
        </p:spPr>
        <p:txBody>
          <a:bodyPr/>
          <a:lstStyle/>
          <a:p>
            <a:pPr>
              <a:tabLst>
                <a:tab pos="1016000" algn="l"/>
              </a:tabLst>
            </a:pPr>
            <a:r>
              <a:t>New genetic studies of mitochondrial DNA (mtDNA) suggests kiwis are most related to the extinct elephant bird from Madagascar and slightly less closely related to emus in Australia. </a:t>
            </a:r>
          </a:p>
          <a:p>
            <a:pPr lvl="1">
              <a:tabLst>
                <a:tab pos="1485900" algn="l"/>
              </a:tabLst>
            </a:pPr>
            <a:r>
              <a:t>However, the ancestor to the kiwi arrived in New Zealand long after New Zealand separated from the rest of Gondwana. </a:t>
            </a:r>
          </a:p>
          <a:p>
            <a:pPr lvl="1">
              <a:tabLst>
                <a:tab pos="1485900" algn="l"/>
              </a:tabLst>
            </a:pPr>
            <a:r>
              <a:t>Ancestral kiwi must therefore have flown there. Moas are now thought to be closely related to tinamous (South America), which can fly. </a:t>
            </a:r>
          </a:p>
          <a:p>
            <a:pPr lvl="1">
              <a:tabLst>
                <a:tab pos="1485900" algn="l"/>
              </a:tabLst>
            </a:pPr>
            <a:r>
              <a:t>Ostriches were thought to be closely related to elephant birds but mtDNA now suggests they diverged from the other ratites early. </a:t>
            </a:r>
          </a:p>
          <a:p>
            <a:pPr lvl="1">
              <a:tabLst>
                <a:tab pos="1485900" algn="l"/>
              </a:tabLst>
            </a:pPr>
            <a:r>
              <a:t>The conclusions from these new findings suggest that the ratites evolved from flying birds that flew between continents and independently evolved flightlessness at least six times.</a:t>
            </a:r>
          </a:p>
        </p:txBody>
      </p:sp>
      <p:pic>
        <p:nvPicPr>
          <p:cNvPr id="501" name="pasted-image.pdf"/>
          <p:cNvPicPr>
            <a:picLocks noChangeAspect="1"/>
          </p:cNvPicPr>
          <p:nvPr/>
        </p:nvPicPr>
        <p:blipFill>
          <a:blip r:embed="rId2">
            <a:extLst/>
          </a:blip>
          <a:stretch>
            <a:fillRect/>
          </a:stretch>
        </p:blipFill>
        <p:spPr>
          <a:xfrm>
            <a:off x="3622675" y="6210106"/>
            <a:ext cx="5563951" cy="3165869"/>
          </a:xfrm>
          <a:prstGeom prst="rect">
            <a:avLst/>
          </a:prstGeom>
          <a:ln w="12700">
            <a:miter lim="400000"/>
          </a:ln>
        </p:spPr>
      </p:pic>
      <p:sp>
        <p:nvSpPr>
          <p:cNvPr id="502" name="Shape 502"/>
          <p:cNvSpPr/>
          <p:nvPr/>
        </p:nvSpPr>
        <p:spPr>
          <a:xfrm>
            <a:off x="9429675" y="6189909"/>
            <a:ext cx="673300"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Moa</a:t>
            </a:r>
          </a:p>
        </p:txBody>
      </p:sp>
      <p:sp>
        <p:nvSpPr>
          <p:cNvPr id="503" name="Shape 503"/>
          <p:cNvSpPr/>
          <p:nvPr/>
        </p:nvSpPr>
        <p:spPr>
          <a:xfrm>
            <a:off x="9429675" y="6728389"/>
            <a:ext cx="1109515"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Tinamou</a:t>
            </a:r>
          </a:p>
        </p:txBody>
      </p:sp>
      <p:sp>
        <p:nvSpPr>
          <p:cNvPr id="504" name="Shape 504"/>
          <p:cNvSpPr/>
          <p:nvPr/>
        </p:nvSpPr>
        <p:spPr>
          <a:xfrm>
            <a:off x="9429675" y="7266869"/>
            <a:ext cx="1575756"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Elephant bird</a:t>
            </a:r>
          </a:p>
        </p:txBody>
      </p:sp>
      <p:sp>
        <p:nvSpPr>
          <p:cNvPr id="505" name="Shape 505"/>
          <p:cNvSpPr/>
          <p:nvPr/>
        </p:nvSpPr>
        <p:spPr>
          <a:xfrm>
            <a:off x="9429675" y="7693590"/>
            <a:ext cx="647738"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Kiwi</a:t>
            </a:r>
          </a:p>
        </p:txBody>
      </p:sp>
      <p:sp>
        <p:nvSpPr>
          <p:cNvPr id="506" name="Shape 506"/>
          <p:cNvSpPr/>
          <p:nvPr/>
        </p:nvSpPr>
        <p:spPr>
          <a:xfrm>
            <a:off x="9429675" y="8072049"/>
            <a:ext cx="698638"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Emu</a:t>
            </a:r>
          </a:p>
        </p:txBody>
      </p:sp>
      <p:sp>
        <p:nvSpPr>
          <p:cNvPr id="507" name="Shape 507"/>
          <p:cNvSpPr/>
          <p:nvPr/>
        </p:nvSpPr>
        <p:spPr>
          <a:xfrm>
            <a:off x="9429675" y="8326049"/>
            <a:ext cx="1359211"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Cassowary</a:t>
            </a:r>
          </a:p>
        </p:txBody>
      </p:sp>
      <p:sp>
        <p:nvSpPr>
          <p:cNvPr id="508" name="Shape 508"/>
          <p:cNvSpPr/>
          <p:nvPr/>
        </p:nvSpPr>
        <p:spPr>
          <a:xfrm>
            <a:off x="9429675" y="8656249"/>
            <a:ext cx="775098"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Rhea</a:t>
            </a:r>
          </a:p>
        </p:txBody>
      </p:sp>
      <p:sp>
        <p:nvSpPr>
          <p:cNvPr id="509" name="Shape 509"/>
          <p:cNvSpPr/>
          <p:nvPr/>
        </p:nvSpPr>
        <p:spPr>
          <a:xfrm>
            <a:off x="9429675" y="8922949"/>
            <a:ext cx="952575"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Ostrich</a:t>
            </a:r>
          </a:p>
        </p:txBody>
      </p:sp>
      <p:sp>
        <p:nvSpPr>
          <p:cNvPr id="510" name="Shape 510"/>
          <p:cNvSpPr/>
          <p:nvPr/>
        </p:nvSpPr>
        <p:spPr>
          <a:xfrm>
            <a:off x="9429675" y="9199809"/>
            <a:ext cx="1359323"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Other birds</a:t>
            </a:r>
          </a:p>
        </p:txBody>
      </p:sp>
      <p:sp>
        <p:nvSpPr>
          <p:cNvPr id="511" name="Shape 511"/>
          <p:cNvSpPr/>
          <p:nvPr/>
        </p:nvSpPr>
        <p:spPr>
          <a:xfrm flipV="1">
            <a:off x="9281159" y="6199715"/>
            <a:ext cx="1" cy="368726"/>
          </a:xfrm>
          <a:prstGeom prst="line">
            <a:avLst/>
          </a:prstGeom>
          <a:ln w="381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2" name="Shape 512"/>
          <p:cNvSpPr/>
          <p:nvPr/>
        </p:nvSpPr>
        <p:spPr>
          <a:xfrm flipV="1">
            <a:off x="9281159" y="6697555"/>
            <a:ext cx="1" cy="419526"/>
          </a:xfrm>
          <a:prstGeom prst="line">
            <a:avLst/>
          </a:prstGeom>
          <a:ln w="381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3" name="Shape 513"/>
          <p:cNvSpPr/>
          <p:nvPr/>
        </p:nvSpPr>
        <p:spPr>
          <a:xfrm flipV="1">
            <a:off x="9281159" y="7276675"/>
            <a:ext cx="1" cy="262991"/>
          </a:xfrm>
          <a:prstGeom prst="line">
            <a:avLst/>
          </a:prstGeom>
          <a:ln w="381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4" name="Shape 514"/>
          <p:cNvSpPr/>
          <p:nvPr/>
        </p:nvSpPr>
        <p:spPr>
          <a:xfrm flipV="1">
            <a:off x="9281159" y="7642434"/>
            <a:ext cx="1" cy="399953"/>
          </a:xfrm>
          <a:prstGeom prst="line">
            <a:avLst/>
          </a:prstGeom>
          <a:ln w="381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5" name="Shape 515"/>
          <p:cNvSpPr/>
          <p:nvPr/>
        </p:nvSpPr>
        <p:spPr>
          <a:xfrm flipV="1">
            <a:off x="9281158" y="8373954"/>
            <a:ext cx="1" cy="258309"/>
          </a:xfrm>
          <a:prstGeom prst="line">
            <a:avLst/>
          </a:prstGeom>
          <a:ln w="381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6" name="Shape 516"/>
          <p:cNvSpPr/>
          <p:nvPr/>
        </p:nvSpPr>
        <p:spPr>
          <a:xfrm flipV="1">
            <a:off x="9281158" y="8719395"/>
            <a:ext cx="1" cy="258309"/>
          </a:xfrm>
          <a:prstGeom prst="line">
            <a:avLst/>
          </a:prstGeom>
          <a:ln w="381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7" name="Shape 517"/>
          <p:cNvSpPr/>
          <p:nvPr/>
        </p:nvSpPr>
        <p:spPr>
          <a:xfrm>
            <a:off x="1362635" y="8281599"/>
            <a:ext cx="2257937"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Birds evolved from theropod dinosaurs</a:t>
            </a:r>
          </a:p>
        </p:txBody>
      </p:sp>
      <p:sp>
        <p:nvSpPr>
          <p:cNvPr id="518" name="Shape 518"/>
          <p:cNvSpPr/>
          <p:nvPr/>
        </p:nvSpPr>
        <p:spPr>
          <a:xfrm>
            <a:off x="1352475" y="7122089"/>
            <a:ext cx="2730218"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Ratites diverged from other birds between 90 and 70 million years</a:t>
            </a:r>
          </a:p>
        </p:txBody>
      </p:sp>
      <p:sp>
        <p:nvSpPr>
          <p:cNvPr id="519" name="Shape 519"/>
          <p:cNvSpPr/>
          <p:nvPr/>
        </p:nvSpPr>
        <p:spPr>
          <a:xfrm>
            <a:off x="1342315" y="6085769"/>
            <a:ext cx="2257937"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tabLst>
                <a:tab pos="520700" algn="l"/>
              </a:tabLst>
            </a:lvl1pPr>
          </a:lstStyle>
          <a:p>
            <a:r>
              <a:t>Moas diverged from tinamous about 55 million years ago</a:t>
            </a:r>
          </a:p>
        </p:txBody>
      </p:sp>
      <p:sp>
        <p:nvSpPr>
          <p:cNvPr id="520" name="Shape 520"/>
          <p:cNvSpPr/>
          <p:nvPr/>
        </p:nvSpPr>
        <p:spPr>
          <a:xfrm>
            <a:off x="3611879" y="6280426"/>
            <a:ext cx="2119698" cy="277855"/>
          </a:xfrm>
          <a:custGeom>
            <a:avLst/>
            <a:gdLst/>
            <a:ahLst/>
            <a:cxnLst>
              <a:cxn ang="0">
                <a:pos x="wd2" y="hd2"/>
              </a:cxn>
              <a:cxn ang="5400000">
                <a:pos x="wd2" y="hd2"/>
              </a:cxn>
              <a:cxn ang="10800000">
                <a:pos x="wd2" y="hd2"/>
              </a:cxn>
              <a:cxn ang="16200000">
                <a:pos x="wd2" y="hd2"/>
              </a:cxn>
            </a:cxnLst>
            <a:rect l="0" t="0" r="r" b="b"/>
            <a:pathLst>
              <a:path w="21600" h="20998" extrusionOk="0">
                <a:moveTo>
                  <a:pt x="0" y="20998"/>
                </a:moveTo>
                <a:cubicBezTo>
                  <a:pt x="3441" y="6637"/>
                  <a:pt x="7339" y="-602"/>
                  <a:pt x="11287" y="39"/>
                </a:cubicBezTo>
                <a:cubicBezTo>
                  <a:pt x="14905" y="626"/>
                  <a:pt x="18447" y="7825"/>
                  <a:pt x="21600" y="20998"/>
                </a:cubicBezTo>
              </a:path>
            </a:pathLst>
          </a:cu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1" name="Shape 521"/>
          <p:cNvSpPr/>
          <p:nvPr/>
        </p:nvSpPr>
        <p:spPr>
          <a:xfrm>
            <a:off x="3886200" y="7543799"/>
            <a:ext cx="602377" cy="902971"/>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0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0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0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0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1" build="p" bldLvl="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Mammal Tree OHT 3.png"/>
          <p:cNvPicPr>
            <a:picLocks noChangeAspect="1"/>
          </p:cNvPicPr>
          <p:nvPr/>
        </p:nvPicPr>
        <p:blipFill>
          <a:blip r:embed="rId2">
            <a:extLst/>
          </a:blip>
          <a:stretch>
            <a:fillRect/>
          </a:stretch>
        </p:blipFill>
        <p:spPr>
          <a:xfrm>
            <a:off x="607337" y="1447399"/>
            <a:ext cx="10650237" cy="1186328"/>
          </a:xfrm>
          <a:prstGeom prst="rect">
            <a:avLst/>
          </a:prstGeom>
          <a:ln w="12700">
            <a:miter lim="400000"/>
          </a:ln>
        </p:spPr>
      </p:pic>
      <p:pic>
        <p:nvPicPr>
          <p:cNvPr id="524" name="Mammal Tree OHT 2.png"/>
          <p:cNvPicPr>
            <a:picLocks noChangeAspect="1"/>
          </p:cNvPicPr>
          <p:nvPr/>
        </p:nvPicPr>
        <p:blipFill>
          <a:blip r:embed="rId3">
            <a:extLst/>
          </a:blip>
          <a:stretch>
            <a:fillRect/>
          </a:stretch>
        </p:blipFill>
        <p:spPr>
          <a:xfrm>
            <a:off x="1843577" y="2594759"/>
            <a:ext cx="8867817" cy="6818799"/>
          </a:xfrm>
          <a:prstGeom prst="rect">
            <a:avLst/>
          </a:prstGeom>
          <a:ln w="12700">
            <a:miter lim="400000"/>
          </a:ln>
        </p:spPr>
      </p:pic>
      <p:sp>
        <p:nvSpPr>
          <p:cNvPr id="525" name="Shape 525"/>
          <p:cNvSpPr>
            <a:spLocks noGrp="1"/>
          </p:cNvSpPr>
          <p:nvPr>
            <p:ph type="title"/>
          </p:nvPr>
        </p:nvSpPr>
        <p:spPr>
          <a:prstGeom prst="rect">
            <a:avLst/>
          </a:prstGeom>
        </p:spPr>
        <p:txBody>
          <a:bodyPr/>
          <a:lstStyle>
            <a:lvl1pPr>
              <a:lnSpc>
                <a:spcPts val="5600"/>
              </a:lnSpc>
              <a:tabLst>
                <a:tab pos="952500" algn="l"/>
              </a:tabLst>
            </a:lvl1pPr>
          </a:lstStyle>
          <a:p>
            <a:r>
              <a:t>Mammal Adaptive Radiation</a:t>
            </a:r>
          </a:p>
        </p:txBody>
      </p:sp>
      <p:pic>
        <p:nvPicPr>
          <p:cNvPr id="526" name="684000.png"/>
          <p:cNvPicPr>
            <a:picLocks noChangeAspect="1"/>
          </p:cNvPicPr>
          <p:nvPr/>
        </p:nvPicPr>
        <p:blipFill>
          <a:blip r:embed="rId4">
            <a:extLst/>
          </a:blip>
          <a:stretch>
            <a:fillRect/>
          </a:stretch>
        </p:blipFill>
        <p:spPr>
          <a:xfrm flipH="1">
            <a:off x="266699" y="4647751"/>
            <a:ext cx="3598335" cy="1841501"/>
          </a:xfrm>
          <a:prstGeom prst="rect">
            <a:avLst/>
          </a:prstGeom>
          <a:ln w="12700">
            <a:miter lim="400000"/>
          </a:ln>
        </p:spPr>
      </p:pic>
      <p:sp>
        <p:nvSpPr>
          <p:cNvPr id="527" name="Shape 527"/>
          <p:cNvSpPr/>
          <p:nvPr/>
        </p:nvSpPr>
        <p:spPr>
          <a:xfrm>
            <a:off x="10604500" y="3327400"/>
            <a:ext cx="907654" cy="2032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tabLst>
                <a:tab pos="520700" algn="l"/>
              </a:tabLst>
              <a:defRPr sz="1400">
                <a:solidFill>
                  <a:srgbClr val="000000"/>
                </a:solidFill>
              </a:defRPr>
            </a:lvl1pPr>
          </a:lstStyle>
          <a:p>
            <a:r>
              <a:t>Sea-cows</a:t>
            </a:r>
          </a:p>
        </p:txBody>
      </p:sp>
      <p:sp>
        <p:nvSpPr>
          <p:cNvPr id="528" name="Shape 528"/>
          <p:cNvSpPr/>
          <p:nvPr/>
        </p:nvSpPr>
        <p:spPr>
          <a:xfrm>
            <a:off x="10604500" y="3644900"/>
            <a:ext cx="917811" cy="2032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tabLst>
                <a:tab pos="520700" algn="l"/>
              </a:tabLst>
              <a:defRPr sz="1400">
                <a:solidFill>
                  <a:srgbClr val="000000"/>
                </a:solidFill>
              </a:defRPr>
            </a:lvl1pPr>
          </a:lstStyle>
          <a:p>
            <a:r>
              <a:t>Elephants</a:t>
            </a:r>
          </a:p>
        </p:txBody>
      </p:sp>
      <p:sp>
        <p:nvSpPr>
          <p:cNvPr id="529" name="Shape 529"/>
          <p:cNvSpPr/>
          <p:nvPr/>
        </p:nvSpPr>
        <p:spPr>
          <a:xfrm>
            <a:off x="10604500" y="3924300"/>
            <a:ext cx="779079" cy="2032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tabLst>
                <a:tab pos="520700" algn="l"/>
              </a:tabLst>
              <a:defRPr sz="1400">
                <a:solidFill>
                  <a:srgbClr val="000000"/>
                </a:solidFill>
              </a:defRPr>
            </a:lvl1pPr>
          </a:lstStyle>
          <a:p>
            <a:r>
              <a:t>Hyraxes</a:t>
            </a:r>
          </a:p>
        </p:txBody>
      </p:sp>
      <p:sp>
        <p:nvSpPr>
          <p:cNvPr id="530" name="Shape 530"/>
          <p:cNvSpPr/>
          <p:nvPr/>
        </p:nvSpPr>
        <p:spPr>
          <a:xfrm>
            <a:off x="10604500" y="4622800"/>
            <a:ext cx="21209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Even-toed ungulates</a:t>
            </a:r>
          </a:p>
        </p:txBody>
      </p:sp>
      <p:sp>
        <p:nvSpPr>
          <p:cNvPr id="531" name="Shape 531"/>
          <p:cNvSpPr/>
          <p:nvPr/>
        </p:nvSpPr>
        <p:spPr>
          <a:xfrm>
            <a:off x="10604500" y="4914900"/>
            <a:ext cx="10414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Aardvark</a:t>
            </a:r>
          </a:p>
        </p:txBody>
      </p:sp>
      <p:sp>
        <p:nvSpPr>
          <p:cNvPr id="532" name="Shape 532"/>
          <p:cNvSpPr/>
          <p:nvPr/>
        </p:nvSpPr>
        <p:spPr>
          <a:xfrm>
            <a:off x="10604500" y="5295900"/>
            <a:ext cx="20701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Odd-toed ungulates</a:t>
            </a:r>
          </a:p>
        </p:txBody>
      </p:sp>
      <p:sp>
        <p:nvSpPr>
          <p:cNvPr id="533" name="Shape 533"/>
          <p:cNvSpPr/>
          <p:nvPr/>
        </p:nvSpPr>
        <p:spPr>
          <a:xfrm>
            <a:off x="10604500" y="5651500"/>
            <a:ext cx="20701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Whales &amp; dolphins</a:t>
            </a:r>
          </a:p>
        </p:txBody>
      </p:sp>
      <p:sp>
        <p:nvSpPr>
          <p:cNvPr id="534" name="Shape 534"/>
          <p:cNvSpPr/>
          <p:nvPr/>
        </p:nvSpPr>
        <p:spPr>
          <a:xfrm>
            <a:off x="10604500" y="6007100"/>
            <a:ext cx="11811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Carnivores</a:t>
            </a:r>
          </a:p>
        </p:txBody>
      </p:sp>
      <p:sp>
        <p:nvSpPr>
          <p:cNvPr id="535" name="Shape 535"/>
          <p:cNvSpPr/>
          <p:nvPr/>
        </p:nvSpPr>
        <p:spPr>
          <a:xfrm>
            <a:off x="10604500" y="6273800"/>
            <a:ext cx="11811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Pinnipeds</a:t>
            </a:r>
          </a:p>
        </p:txBody>
      </p:sp>
      <p:sp>
        <p:nvSpPr>
          <p:cNvPr id="536" name="Shape 536"/>
          <p:cNvSpPr/>
          <p:nvPr/>
        </p:nvSpPr>
        <p:spPr>
          <a:xfrm>
            <a:off x="10604500" y="6527800"/>
            <a:ext cx="12446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Insectivores</a:t>
            </a:r>
          </a:p>
        </p:txBody>
      </p:sp>
      <p:sp>
        <p:nvSpPr>
          <p:cNvPr id="537" name="Shape 537"/>
          <p:cNvSpPr/>
          <p:nvPr/>
        </p:nvSpPr>
        <p:spPr>
          <a:xfrm>
            <a:off x="10604500" y="6845300"/>
            <a:ext cx="6223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Bats</a:t>
            </a:r>
          </a:p>
        </p:txBody>
      </p:sp>
      <p:sp>
        <p:nvSpPr>
          <p:cNvPr id="538" name="Shape 538"/>
          <p:cNvSpPr/>
          <p:nvPr/>
        </p:nvSpPr>
        <p:spPr>
          <a:xfrm>
            <a:off x="10604500" y="7112000"/>
            <a:ext cx="9017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Colugos</a:t>
            </a:r>
          </a:p>
        </p:txBody>
      </p:sp>
      <p:sp>
        <p:nvSpPr>
          <p:cNvPr id="539" name="Shape 539"/>
          <p:cNvSpPr/>
          <p:nvPr/>
        </p:nvSpPr>
        <p:spPr>
          <a:xfrm>
            <a:off x="10604500" y="7353300"/>
            <a:ext cx="9525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Primates</a:t>
            </a:r>
          </a:p>
        </p:txBody>
      </p:sp>
      <p:sp>
        <p:nvSpPr>
          <p:cNvPr id="540" name="Shape 540"/>
          <p:cNvSpPr/>
          <p:nvPr/>
        </p:nvSpPr>
        <p:spPr>
          <a:xfrm>
            <a:off x="10604500" y="7581900"/>
            <a:ext cx="18161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Elephant shrews</a:t>
            </a:r>
          </a:p>
        </p:txBody>
      </p:sp>
      <p:sp>
        <p:nvSpPr>
          <p:cNvPr id="541" name="Shape 541"/>
          <p:cNvSpPr/>
          <p:nvPr/>
        </p:nvSpPr>
        <p:spPr>
          <a:xfrm>
            <a:off x="10604500" y="7861300"/>
            <a:ext cx="9525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Rodents</a:t>
            </a:r>
          </a:p>
        </p:txBody>
      </p:sp>
      <p:sp>
        <p:nvSpPr>
          <p:cNvPr id="542" name="Shape 542"/>
          <p:cNvSpPr/>
          <p:nvPr/>
        </p:nvSpPr>
        <p:spPr>
          <a:xfrm>
            <a:off x="10604500" y="8255000"/>
            <a:ext cx="14224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Hares, rabbits</a:t>
            </a:r>
          </a:p>
        </p:txBody>
      </p:sp>
      <p:sp>
        <p:nvSpPr>
          <p:cNvPr id="543" name="Shape 543"/>
          <p:cNvSpPr/>
          <p:nvPr/>
        </p:nvSpPr>
        <p:spPr>
          <a:xfrm>
            <a:off x="10604500" y="8458200"/>
            <a:ext cx="11430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Pangolins</a:t>
            </a:r>
          </a:p>
        </p:txBody>
      </p:sp>
      <p:sp>
        <p:nvSpPr>
          <p:cNvPr id="544" name="Shape 544"/>
          <p:cNvSpPr/>
          <p:nvPr/>
        </p:nvSpPr>
        <p:spPr>
          <a:xfrm>
            <a:off x="10604500" y="8648700"/>
            <a:ext cx="18415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Anteaters, sloths</a:t>
            </a:r>
          </a:p>
        </p:txBody>
      </p:sp>
      <p:sp>
        <p:nvSpPr>
          <p:cNvPr id="545" name="Shape 545"/>
          <p:cNvSpPr/>
          <p:nvPr/>
        </p:nvSpPr>
        <p:spPr>
          <a:xfrm>
            <a:off x="10604500" y="8928100"/>
            <a:ext cx="12319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Marsupials</a:t>
            </a:r>
          </a:p>
        </p:txBody>
      </p:sp>
      <p:sp>
        <p:nvSpPr>
          <p:cNvPr id="546" name="Shape 546"/>
          <p:cNvSpPr/>
          <p:nvPr/>
        </p:nvSpPr>
        <p:spPr>
          <a:xfrm>
            <a:off x="10604500" y="9194800"/>
            <a:ext cx="1320800" cy="203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tabLst>
                <a:tab pos="520700" algn="l"/>
              </a:tabLst>
              <a:defRPr sz="1400">
                <a:solidFill>
                  <a:srgbClr val="000000"/>
                </a:solidFill>
              </a:defRPr>
            </a:lvl1pPr>
          </a:lstStyle>
          <a:p>
            <a:r>
              <a:t>Monotremes</a:t>
            </a:r>
          </a:p>
        </p:txBody>
      </p:sp>
      <p:sp>
        <p:nvSpPr>
          <p:cNvPr id="547" name="Shape 547"/>
          <p:cNvSpPr/>
          <p:nvPr/>
        </p:nvSpPr>
        <p:spPr>
          <a:xfrm>
            <a:off x="10515600" y="3009900"/>
            <a:ext cx="20066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b="1">
                <a:solidFill>
                  <a:srgbClr val="000000"/>
                </a:solidFill>
              </a:defRPr>
            </a:lvl1pPr>
          </a:lstStyle>
          <a:p>
            <a:r>
              <a:t>Mammalian taxa</a:t>
            </a:r>
          </a:p>
        </p:txBody>
      </p:sp>
      <p:sp>
        <p:nvSpPr>
          <p:cNvPr id="548" name="Shape 548"/>
          <p:cNvSpPr/>
          <p:nvPr/>
        </p:nvSpPr>
        <p:spPr>
          <a:xfrm>
            <a:off x="2730500" y="6565900"/>
            <a:ext cx="15113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000000"/>
                </a:solidFill>
              </a:defRPr>
            </a:lvl1pPr>
          </a:lstStyle>
          <a:p>
            <a:r>
              <a:t>Placentals diverge from marsupials</a:t>
            </a:r>
          </a:p>
        </p:txBody>
      </p:sp>
      <p:sp>
        <p:nvSpPr>
          <p:cNvPr id="549" name="Shape 549"/>
          <p:cNvSpPr/>
          <p:nvPr/>
        </p:nvSpPr>
        <p:spPr>
          <a:xfrm>
            <a:off x="609600" y="6692900"/>
            <a:ext cx="12065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a:solidFill>
                  <a:srgbClr val="000000"/>
                </a:solidFill>
              </a:defRPr>
            </a:lvl1pPr>
          </a:lstStyle>
          <a:p>
            <a:r>
              <a:t>Early mammals</a:t>
            </a:r>
          </a:p>
        </p:txBody>
      </p:sp>
      <p:sp>
        <p:nvSpPr>
          <p:cNvPr id="550" name="Shape 550"/>
          <p:cNvSpPr/>
          <p:nvPr/>
        </p:nvSpPr>
        <p:spPr>
          <a:xfrm flipV="1">
            <a:off x="3479800" y="7374466"/>
            <a:ext cx="0" cy="406401"/>
          </a:xfrm>
          <a:prstGeom prst="line">
            <a:avLst/>
          </a:prstGeom>
          <a:ln w="381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4" name="Group 554"/>
          <p:cNvGrpSpPr/>
          <p:nvPr/>
        </p:nvGrpSpPr>
        <p:grpSpPr>
          <a:xfrm>
            <a:off x="10033000" y="4495800"/>
            <a:ext cx="2786063" cy="2735722"/>
            <a:chOff x="0" y="0"/>
            <a:chExt cx="2786062" cy="2735721"/>
          </a:xfrm>
        </p:grpSpPr>
        <p:sp>
          <p:nvSpPr>
            <p:cNvPr id="552" name="Shape 552"/>
            <p:cNvSpPr/>
            <p:nvPr/>
          </p:nvSpPr>
          <p:spPr>
            <a:xfrm>
              <a:off x="481286" y="2476500"/>
              <a:ext cx="14481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Artiodactyla</a:t>
              </a:r>
            </a:p>
          </p:txBody>
        </p:sp>
        <p:pic>
          <p:nvPicPr>
            <p:cNvPr id="553" name="image.png"/>
            <p:cNvPicPr>
              <a:picLocks noChangeAspect="1"/>
            </p:cNvPicPr>
            <p:nvPr/>
          </p:nvPicPr>
          <p:blipFill>
            <a:blip r:embed="rId2">
              <a:extLst/>
            </a:blip>
            <a:stretch>
              <a:fillRect/>
            </a:stretch>
          </p:blipFill>
          <p:spPr>
            <a:xfrm>
              <a:off x="0" y="0"/>
              <a:ext cx="2786063" cy="2451100"/>
            </a:xfrm>
            <a:prstGeom prst="rect">
              <a:avLst/>
            </a:prstGeom>
            <a:ln w="12700" cap="flat">
              <a:noFill/>
              <a:miter lim="400000"/>
            </a:ln>
            <a:effectLst/>
          </p:spPr>
        </p:pic>
      </p:grpSp>
      <p:sp>
        <p:nvSpPr>
          <p:cNvPr id="555" name="Shape 555"/>
          <p:cNvSpPr>
            <a:spLocks noGrp="1"/>
          </p:cNvSpPr>
          <p:nvPr>
            <p:ph type="title"/>
          </p:nvPr>
        </p:nvSpPr>
        <p:spPr>
          <a:prstGeom prst="rect">
            <a:avLst/>
          </a:prstGeom>
        </p:spPr>
        <p:txBody>
          <a:bodyPr/>
          <a:lstStyle>
            <a:lvl1pPr>
              <a:tabLst>
                <a:tab pos="952500" algn="l"/>
              </a:tabLst>
            </a:lvl1pPr>
          </a:lstStyle>
          <a:p>
            <a:r>
              <a:t>Mammal Adaptive Radiation</a:t>
            </a:r>
          </a:p>
        </p:txBody>
      </p:sp>
      <p:sp>
        <p:nvSpPr>
          <p:cNvPr id="556" name="Shape 556"/>
          <p:cNvSpPr>
            <a:spLocks noGrp="1"/>
          </p:cNvSpPr>
          <p:nvPr>
            <p:ph type="body" sz="quarter" idx="1"/>
          </p:nvPr>
        </p:nvSpPr>
        <p:spPr>
          <a:xfrm>
            <a:off x="406400" y="1473200"/>
            <a:ext cx="7869486" cy="352425"/>
          </a:xfrm>
          <a:prstGeom prst="rect">
            <a:avLst/>
          </a:prstGeom>
        </p:spPr>
        <p:txBody>
          <a:bodyPr/>
          <a:lstStyle>
            <a:lvl1pPr>
              <a:tabLst>
                <a:tab pos="1016000" algn="l"/>
              </a:tabLst>
            </a:lvl1pPr>
          </a:lstStyle>
          <a:p>
            <a:r>
              <a:t>Modern mammals are represented by 17 orders:</a:t>
            </a:r>
          </a:p>
        </p:txBody>
      </p:sp>
      <p:grpSp>
        <p:nvGrpSpPr>
          <p:cNvPr id="559" name="Group 559"/>
          <p:cNvGrpSpPr/>
          <p:nvPr/>
        </p:nvGrpSpPr>
        <p:grpSpPr>
          <a:xfrm>
            <a:off x="2235200" y="4648200"/>
            <a:ext cx="4368800" cy="3594100"/>
            <a:chOff x="0" y="0"/>
            <a:chExt cx="4368800" cy="3594100"/>
          </a:xfrm>
        </p:grpSpPr>
        <p:pic>
          <p:nvPicPr>
            <p:cNvPr id="557" name="image.png"/>
            <p:cNvPicPr>
              <a:picLocks noChangeAspect="1"/>
            </p:cNvPicPr>
            <p:nvPr/>
          </p:nvPicPr>
          <p:blipFill>
            <a:blip r:embed="rId3">
              <a:extLst/>
            </a:blip>
            <a:stretch>
              <a:fillRect/>
            </a:stretch>
          </p:blipFill>
          <p:spPr>
            <a:xfrm>
              <a:off x="0" y="0"/>
              <a:ext cx="4368800" cy="3594100"/>
            </a:xfrm>
            <a:prstGeom prst="rect">
              <a:avLst/>
            </a:prstGeom>
            <a:ln w="12700" cap="flat">
              <a:noFill/>
              <a:miter lim="400000"/>
            </a:ln>
            <a:effectLst/>
          </p:spPr>
        </p:pic>
        <p:sp>
          <p:nvSpPr>
            <p:cNvPr id="558" name="Shape 558"/>
            <p:cNvSpPr/>
            <p:nvPr/>
          </p:nvSpPr>
          <p:spPr>
            <a:xfrm>
              <a:off x="2349500" y="2298700"/>
              <a:ext cx="100389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Cetacea</a:t>
              </a:r>
            </a:p>
          </p:txBody>
        </p:sp>
      </p:grpSp>
      <p:grpSp>
        <p:nvGrpSpPr>
          <p:cNvPr id="562" name="Group 562"/>
          <p:cNvGrpSpPr/>
          <p:nvPr/>
        </p:nvGrpSpPr>
        <p:grpSpPr>
          <a:xfrm>
            <a:off x="9400166" y="531760"/>
            <a:ext cx="3532618" cy="3105255"/>
            <a:chOff x="0" y="0"/>
            <a:chExt cx="3532616" cy="3105254"/>
          </a:xfrm>
        </p:grpSpPr>
        <p:pic>
          <p:nvPicPr>
            <p:cNvPr id="560" name="image.png"/>
            <p:cNvPicPr>
              <a:picLocks noChangeAspect="1"/>
            </p:cNvPicPr>
            <p:nvPr/>
          </p:nvPicPr>
          <p:blipFill>
            <a:blip r:embed="rId4">
              <a:extLst/>
            </a:blip>
            <a:stretch>
              <a:fillRect/>
            </a:stretch>
          </p:blipFill>
          <p:spPr>
            <a:xfrm rot="1724388">
              <a:off x="274181" y="600127"/>
              <a:ext cx="2984255" cy="1905001"/>
            </a:xfrm>
            <a:prstGeom prst="rect">
              <a:avLst/>
            </a:prstGeom>
            <a:ln w="12700" cap="flat">
              <a:noFill/>
              <a:miter lim="400000"/>
            </a:ln>
            <a:effectLst/>
          </p:spPr>
        </p:pic>
        <p:sp>
          <p:nvSpPr>
            <p:cNvPr id="561" name="Shape 561"/>
            <p:cNvSpPr/>
            <p:nvPr/>
          </p:nvSpPr>
          <p:spPr>
            <a:xfrm>
              <a:off x="1800455" y="1719314"/>
              <a:ext cx="1282837"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Chiroptera</a:t>
              </a:r>
            </a:p>
          </p:txBody>
        </p:sp>
      </p:grpSp>
      <p:grpSp>
        <p:nvGrpSpPr>
          <p:cNvPr id="565" name="Group 565"/>
          <p:cNvGrpSpPr/>
          <p:nvPr/>
        </p:nvGrpSpPr>
        <p:grpSpPr>
          <a:xfrm>
            <a:off x="7531100" y="2260600"/>
            <a:ext cx="2381250" cy="2324100"/>
            <a:chOff x="0" y="0"/>
            <a:chExt cx="2381250" cy="2324100"/>
          </a:xfrm>
        </p:grpSpPr>
        <p:pic>
          <p:nvPicPr>
            <p:cNvPr id="563" name="image.png"/>
            <p:cNvPicPr>
              <a:picLocks noChangeAspect="1"/>
            </p:cNvPicPr>
            <p:nvPr/>
          </p:nvPicPr>
          <p:blipFill>
            <a:blip r:embed="rId5">
              <a:extLst/>
            </a:blip>
            <a:stretch>
              <a:fillRect/>
            </a:stretch>
          </p:blipFill>
          <p:spPr>
            <a:xfrm>
              <a:off x="711200" y="0"/>
              <a:ext cx="1670050" cy="2324100"/>
            </a:xfrm>
            <a:prstGeom prst="rect">
              <a:avLst/>
            </a:prstGeom>
            <a:ln w="12700" cap="flat">
              <a:noFill/>
              <a:miter lim="400000"/>
            </a:ln>
            <a:effectLst/>
          </p:spPr>
        </p:pic>
        <p:sp>
          <p:nvSpPr>
            <p:cNvPr id="564" name="Shape 564"/>
            <p:cNvSpPr/>
            <p:nvPr/>
          </p:nvSpPr>
          <p:spPr>
            <a:xfrm>
              <a:off x="0" y="1801812"/>
              <a:ext cx="13716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0" indent="114300">
                <a:tabLst>
                  <a:tab pos="520700" algn="l"/>
                </a:tabLst>
                <a:defRPr b="1">
                  <a:solidFill>
                    <a:srgbClr val="000000"/>
                  </a:solidFill>
                </a:defRPr>
              </a:lvl1pPr>
            </a:lstStyle>
            <a:p>
              <a:r>
                <a:t>Carnivora</a:t>
              </a:r>
            </a:p>
          </p:txBody>
        </p:sp>
      </p:grpSp>
      <p:grpSp>
        <p:nvGrpSpPr>
          <p:cNvPr id="568" name="Group 568"/>
          <p:cNvGrpSpPr/>
          <p:nvPr/>
        </p:nvGrpSpPr>
        <p:grpSpPr>
          <a:xfrm>
            <a:off x="4819650" y="1892300"/>
            <a:ext cx="2813050" cy="2557922"/>
            <a:chOff x="0" y="0"/>
            <a:chExt cx="2813050" cy="2557921"/>
          </a:xfrm>
        </p:grpSpPr>
        <p:sp>
          <p:nvSpPr>
            <p:cNvPr id="566" name="Shape 566"/>
            <p:cNvSpPr/>
            <p:nvPr/>
          </p:nvSpPr>
          <p:spPr>
            <a:xfrm>
              <a:off x="703262" y="2298700"/>
              <a:ext cx="1422922"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Probiscidea</a:t>
              </a:r>
            </a:p>
          </p:txBody>
        </p:sp>
        <p:pic>
          <p:nvPicPr>
            <p:cNvPr id="567" name="image.png"/>
            <p:cNvPicPr>
              <a:picLocks noChangeAspect="1"/>
            </p:cNvPicPr>
            <p:nvPr/>
          </p:nvPicPr>
          <p:blipFill>
            <a:blip r:embed="rId6">
              <a:extLst/>
            </a:blip>
            <a:stretch>
              <a:fillRect/>
            </a:stretch>
          </p:blipFill>
          <p:spPr>
            <a:xfrm>
              <a:off x="0" y="0"/>
              <a:ext cx="2813050" cy="2222500"/>
            </a:xfrm>
            <a:prstGeom prst="rect">
              <a:avLst/>
            </a:prstGeom>
            <a:ln w="12700" cap="flat">
              <a:noFill/>
              <a:miter lim="400000"/>
            </a:ln>
            <a:effectLst/>
          </p:spPr>
        </p:pic>
      </p:grpSp>
      <p:grpSp>
        <p:nvGrpSpPr>
          <p:cNvPr id="571" name="Group 571"/>
          <p:cNvGrpSpPr/>
          <p:nvPr/>
        </p:nvGrpSpPr>
        <p:grpSpPr>
          <a:xfrm>
            <a:off x="10439400" y="7607300"/>
            <a:ext cx="1962150" cy="1910222"/>
            <a:chOff x="0" y="0"/>
            <a:chExt cx="1962150" cy="1910221"/>
          </a:xfrm>
        </p:grpSpPr>
        <p:sp>
          <p:nvSpPr>
            <p:cNvPr id="569" name="Shape 569"/>
            <p:cNvSpPr/>
            <p:nvPr/>
          </p:nvSpPr>
          <p:spPr>
            <a:xfrm>
              <a:off x="304800" y="1651000"/>
              <a:ext cx="135952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Hyracoidea</a:t>
              </a:r>
            </a:p>
          </p:txBody>
        </p:sp>
        <p:pic>
          <p:nvPicPr>
            <p:cNvPr id="570" name="image.png"/>
            <p:cNvPicPr>
              <a:picLocks noChangeAspect="1"/>
            </p:cNvPicPr>
            <p:nvPr/>
          </p:nvPicPr>
          <p:blipFill>
            <a:blip r:embed="rId7">
              <a:extLst/>
            </a:blip>
            <a:stretch>
              <a:fillRect/>
            </a:stretch>
          </p:blipFill>
          <p:spPr>
            <a:xfrm>
              <a:off x="0" y="0"/>
              <a:ext cx="1962150" cy="1511300"/>
            </a:xfrm>
            <a:prstGeom prst="rect">
              <a:avLst/>
            </a:prstGeom>
            <a:ln w="12700" cap="flat">
              <a:noFill/>
              <a:miter lim="400000"/>
            </a:ln>
            <a:effectLst/>
          </p:spPr>
        </p:pic>
      </p:grpSp>
      <p:grpSp>
        <p:nvGrpSpPr>
          <p:cNvPr id="574" name="Group 574"/>
          <p:cNvGrpSpPr/>
          <p:nvPr/>
        </p:nvGrpSpPr>
        <p:grpSpPr>
          <a:xfrm>
            <a:off x="2671762" y="2019300"/>
            <a:ext cx="2146301" cy="2303922"/>
            <a:chOff x="0" y="0"/>
            <a:chExt cx="2146300" cy="2303921"/>
          </a:xfrm>
        </p:grpSpPr>
        <p:sp>
          <p:nvSpPr>
            <p:cNvPr id="572" name="Shape 572"/>
            <p:cNvSpPr/>
            <p:nvPr/>
          </p:nvSpPr>
          <p:spPr>
            <a:xfrm>
              <a:off x="298450" y="2044700"/>
              <a:ext cx="119421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Xenarthra</a:t>
              </a:r>
            </a:p>
          </p:txBody>
        </p:sp>
        <p:pic>
          <p:nvPicPr>
            <p:cNvPr id="573" name="image.png"/>
            <p:cNvPicPr>
              <a:picLocks noChangeAspect="1"/>
            </p:cNvPicPr>
            <p:nvPr/>
          </p:nvPicPr>
          <p:blipFill>
            <a:blip r:embed="rId8">
              <a:extLst/>
            </a:blip>
            <a:stretch>
              <a:fillRect/>
            </a:stretch>
          </p:blipFill>
          <p:spPr>
            <a:xfrm>
              <a:off x="0" y="0"/>
              <a:ext cx="2146300" cy="1968500"/>
            </a:xfrm>
            <a:prstGeom prst="rect">
              <a:avLst/>
            </a:prstGeom>
            <a:ln w="12700" cap="flat">
              <a:noFill/>
              <a:miter lim="400000"/>
            </a:ln>
            <a:effectLst/>
          </p:spPr>
        </p:pic>
      </p:grpSp>
      <p:grpSp>
        <p:nvGrpSpPr>
          <p:cNvPr id="577" name="Group 577"/>
          <p:cNvGrpSpPr/>
          <p:nvPr/>
        </p:nvGrpSpPr>
        <p:grpSpPr>
          <a:xfrm>
            <a:off x="7057144" y="5472848"/>
            <a:ext cx="3316462" cy="1987070"/>
            <a:chOff x="0" y="0"/>
            <a:chExt cx="3316460" cy="1987069"/>
          </a:xfrm>
        </p:grpSpPr>
        <p:sp>
          <p:nvSpPr>
            <p:cNvPr id="575" name="Shape 575"/>
            <p:cNvSpPr/>
            <p:nvPr/>
          </p:nvSpPr>
          <p:spPr>
            <a:xfrm>
              <a:off x="675567" y="1727848"/>
              <a:ext cx="160854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Tubulidentata</a:t>
              </a:r>
            </a:p>
          </p:txBody>
        </p:sp>
        <p:pic>
          <p:nvPicPr>
            <p:cNvPr id="576" name="image.png"/>
            <p:cNvPicPr>
              <a:picLocks noChangeAspect="1"/>
            </p:cNvPicPr>
            <p:nvPr/>
          </p:nvPicPr>
          <p:blipFill>
            <a:blip r:embed="rId9">
              <a:extLst/>
            </a:blip>
            <a:stretch>
              <a:fillRect/>
            </a:stretch>
          </p:blipFill>
          <p:spPr>
            <a:xfrm rot="410568">
              <a:off x="83429" y="181971"/>
              <a:ext cx="3149601" cy="1588774"/>
            </a:xfrm>
            <a:prstGeom prst="rect">
              <a:avLst/>
            </a:prstGeom>
            <a:ln w="12700" cap="flat">
              <a:noFill/>
              <a:miter lim="400000"/>
            </a:ln>
            <a:effectLst/>
          </p:spPr>
        </p:pic>
      </p:grpSp>
      <p:grpSp>
        <p:nvGrpSpPr>
          <p:cNvPr id="580" name="Group 580"/>
          <p:cNvGrpSpPr/>
          <p:nvPr/>
        </p:nvGrpSpPr>
        <p:grpSpPr>
          <a:xfrm>
            <a:off x="8089900" y="7516812"/>
            <a:ext cx="1968500" cy="2000508"/>
            <a:chOff x="0" y="0"/>
            <a:chExt cx="1968500" cy="2000506"/>
          </a:xfrm>
        </p:grpSpPr>
        <p:sp>
          <p:nvSpPr>
            <p:cNvPr id="578" name="Shape 578"/>
            <p:cNvSpPr/>
            <p:nvPr/>
          </p:nvSpPr>
          <p:spPr>
            <a:xfrm>
              <a:off x="495300" y="1741285"/>
              <a:ext cx="141008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Dermoptera</a:t>
              </a:r>
            </a:p>
          </p:txBody>
        </p:sp>
        <p:pic>
          <p:nvPicPr>
            <p:cNvPr id="579" name="image.png"/>
            <p:cNvPicPr>
              <a:picLocks noChangeAspect="1"/>
            </p:cNvPicPr>
            <p:nvPr/>
          </p:nvPicPr>
          <p:blipFill>
            <a:blip r:embed="rId10">
              <a:extLst/>
            </a:blip>
            <a:stretch>
              <a:fillRect/>
            </a:stretch>
          </p:blipFill>
          <p:spPr>
            <a:xfrm>
              <a:off x="0" y="0"/>
              <a:ext cx="1968500" cy="1690445"/>
            </a:xfrm>
            <a:prstGeom prst="rect">
              <a:avLst/>
            </a:prstGeom>
            <a:ln w="12700" cap="flat">
              <a:noFill/>
              <a:miter lim="400000"/>
            </a:ln>
            <a:effectLst/>
          </p:spPr>
        </p:pic>
      </p:grpSp>
      <p:grpSp>
        <p:nvGrpSpPr>
          <p:cNvPr id="583" name="Group 583"/>
          <p:cNvGrpSpPr/>
          <p:nvPr/>
        </p:nvGrpSpPr>
        <p:grpSpPr>
          <a:xfrm>
            <a:off x="4584700" y="4554537"/>
            <a:ext cx="3606800" cy="1444804"/>
            <a:chOff x="0" y="0"/>
            <a:chExt cx="3606800" cy="1444803"/>
          </a:xfrm>
        </p:grpSpPr>
        <p:sp>
          <p:nvSpPr>
            <p:cNvPr id="581" name="Shape 581"/>
            <p:cNvSpPr/>
            <p:nvPr/>
          </p:nvSpPr>
          <p:spPr>
            <a:xfrm>
              <a:off x="1663700" y="1185582"/>
              <a:ext cx="1307952"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Pholidonta</a:t>
              </a:r>
            </a:p>
          </p:txBody>
        </p:sp>
        <p:pic>
          <p:nvPicPr>
            <p:cNvPr id="582" name="image.png"/>
            <p:cNvPicPr>
              <a:picLocks noChangeAspect="1"/>
            </p:cNvPicPr>
            <p:nvPr/>
          </p:nvPicPr>
          <p:blipFill>
            <a:blip r:embed="rId11">
              <a:extLst/>
            </a:blip>
            <a:stretch>
              <a:fillRect/>
            </a:stretch>
          </p:blipFill>
          <p:spPr>
            <a:xfrm>
              <a:off x="0" y="0"/>
              <a:ext cx="3606800" cy="1160155"/>
            </a:xfrm>
            <a:prstGeom prst="rect">
              <a:avLst/>
            </a:prstGeom>
            <a:ln w="12700" cap="flat">
              <a:noFill/>
              <a:miter lim="400000"/>
            </a:ln>
            <a:effectLst/>
          </p:spPr>
        </p:pic>
      </p:grpSp>
      <p:grpSp>
        <p:nvGrpSpPr>
          <p:cNvPr id="586" name="Group 586"/>
          <p:cNvGrpSpPr/>
          <p:nvPr/>
        </p:nvGrpSpPr>
        <p:grpSpPr>
          <a:xfrm>
            <a:off x="266700" y="2079625"/>
            <a:ext cx="2120900" cy="1773469"/>
            <a:chOff x="0" y="0"/>
            <a:chExt cx="2120900" cy="1773468"/>
          </a:xfrm>
        </p:grpSpPr>
        <p:sp>
          <p:nvSpPr>
            <p:cNvPr id="584" name="Shape 584"/>
            <p:cNvSpPr/>
            <p:nvPr/>
          </p:nvSpPr>
          <p:spPr>
            <a:xfrm>
              <a:off x="393700" y="1514246"/>
              <a:ext cx="1334071"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Insectivora</a:t>
              </a:r>
            </a:p>
          </p:txBody>
        </p:sp>
        <p:pic>
          <p:nvPicPr>
            <p:cNvPr id="585" name="image.png"/>
            <p:cNvPicPr>
              <a:picLocks noChangeAspect="1"/>
            </p:cNvPicPr>
            <p:nvPr/>
          </p:nvPicPr>
          <p:blipFill>
            <a:blip r:embed="rId12">
              <a:extLst/>
            </a:blip>
            <a:stretch>
              <a:fillRect/>
            </a:stretch>
          </p:blipFill>
          <p:spPr>
            <a:xfrm>
              <a:off x="0" y="0"/>
              <a:ext cx="2120900" cy="1476113"/>
            </a:xfrm>
            <a:prstGeom prst="rect">
              <a:avLst/>
            </a:prstGeom>
            <a:ln w="12700" cap="flat">
              <a:noFill/>
              <a:miter lim="400000"/>
            </a:ln>
            <a:effectLst/>
          </p:spPr>
        </p:pic>
      </p:grpSp>
      <p:grpSp>
        <p:nvGrpSpPr>
          <p:cNvPr id="589" name="Group 589"/>
          <p:cNvGrpSpPr/>
          <p:nvPr/>
        </p:nvGrpSpPr>
        <p:grpSpPr>
          <a:xfrm>
            <a:off x="1866900" y="5588000"/>
            <a:ext cx="1625600" cy="2405522"/>
            <a:chOff x="0" y="0"/>
            <a:chExt cx="1625600" cy="2405521"/>
          </a:xfrm>
        </p:grpSpPr>
        <p:sp>
          <p:nvSpPr>
            <p:cNvPr id="587" name="Shape 587"/>
            <p:cNvSpPr/>
            <p:nvPr/>
          </p:nvSpPr>
          <p:spPr>
            <a:xfrm>
              <a:off x="368300" y="2146300"/>
              <a:ext cx="8893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Sirenia</a:t>
              </a:r>
            </a:p>
          </p:txBody>
        </p:sp>
        <p:pic>
          <p:nvPicPr>
            <p:cNvPr id="588" name="image.png"/>
            <p:cNvPicPr>
              <a:picLocks noChangeAspect="1"/>
            </p:cNvPicPr>
            <p:nvPr/>
          </p:nvPicPr>
          <p:blipFill>
            <a:blip r:embed="rId13">
              <a:extLst/>
            </a:blip>
            <a:stretch>
              <a:fillRect/>
            </a:stretch>
          </p:blipFill>
          <p:spPr>
            <a:xfrm>
              <a:off x="0" y="0"/>
              <a:ext cx="1625600" cy="2120900"/>
            </a:xfrm>
            <a:prstGeom prst="rect">
              <a:avLst/>
            </a:prstGeom>
            <a:ln w="12700" cap="flat">
              <a:noFill/>
              <a:miter lim="400000"/>
            </a:ln>
            <a:effectLst/>
          </p:spPr>
        </p:pic>
      </p:grpSp>
      <p:grpSp>
        <p:nvGrpSpPr>
          <p:cNvPr id="592" name="Group 592"/>
          <p:cNvGrpSpPr/>
          <p:nvPr/>
        </p:nvGrpSpPr>
        <p:grpSpPr>
          <a:xfrm>
            <a:off x="5886450" y="7048500"/>
            <a:ext cx="2381250" cy="2342022"/>
            <a:chOff x="0" y="0"/>
            <a:chExt cx="2381250" cy="2342021"/>
          </a:xfrm>
        </p:grpSpPr>
        <p:sp>
          <p:nvSpPr>
            <p:cNvPr id="590" name="Shape 590"/>
            <p:cNvSpPr/>
            <p:nvPr/>
          </p:nvSpPr>
          <p:spPr>
            <a:xfrm>
              <a:off x="551230" y="2082800"/>
              <a:ext cx="128283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Pinnipedia</a:t>
              </a:r>
            </a:p>
          </p:txBody>
        </p:sp>
        <p:pic>
          <p:nvPicPr>
            <p:cNvPr id="591" name="image.png"/>
            <p:cNvPicPr>
              <a:picLocks noChangeAspect="1"/>
            </p:cNvPicPr>
            <p:nvPr/>
          </p:nvPicPr>
          <p:blipFill>
            <a:blip r:embed="rId14">
              <a:extLst/>
            </a:blip>
            <a:stretch>
              <a:fillRect/>
            </a:stretch>
          </p:blipFill>
          <p:spPr>
            <a:xfrm>
              <a:off x="0" y="0"/>
              <a:ext cx="2381250" cy="2070100"/>
            </a:xfrm>
            <a:prstGeom prst="rect">
              <a:avLst/>
            </a:prstGeom>
            <a:ln w="12700" cap="flat">
              <a:noFill/>
              <a:miter lim="400000"/>
            </a:ln>
            <a:effectLst/>
          </p:spPr>
        </p:pic>
      </p:grpSp>
      <p:grpSp>
        <p:nvGrpSpPr>
          <p:cNvPr id="595" name="Group 595"/>
          <p:cNvGrpSpPr/>
          <p:nvPr/>
        </p:nvGrpSpPr>
        <p:grpSpPr>
          <a:xfrm>
            <a:off x="2603500" y="7669212"/>
            <a:ext cx="3352800" cy="1721075"/>
            <a:chOff x="0" y="0"/>
            <a:chExt cx="3352800" cy="1721073"/>
          </a:xfrm>
        </p:grpSpPr>
        <p:sp>
          <p:nvSpPr>
            <p:cNvPr id="593" name="Shape 593"/>
            <p:cNvSpPr/>
            <p:nvPr/>
          </p:nvSpPr>
          <p:spPr>
            <a:xfrm>
              <a:off x="914400" y="1461852"/>
              <a:ext cx="11049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Rodentia</a:t>
              </a:r>
            </a:p>
          </p:txBody>
        </p:sp>
        <p:pic>
          <p:nvPicPr>
            <p:cNvPr id="594" name="image.png"/>
            <p:cNvPicPr>
              <a:picLocks noChangeAspect="1"/>
            </p:cNvPicPr>
            <p:nvPr/>
          </p:nvPicPr>
          <p:blipFill>
            <a:blip r:embed="rId15">
              <a:extLst/>
            </a:blip>
            <a:stretch>
              <a:fillRect/>
            </a:stretch>
          </p:blipFill>
          <p:spPr>
            <a:xfrm>
              <a:off x="0" y="0"/>
              <a:ext cx="3352800" cy="1642995"/>
            </a:xfrm>
            <a:prstGeom prst="rect">
              <a:avLst/>
            </a:prstGeom>
            <a:ln w="12700" cap="flat">
              <a:noFill/>
              <a:miter lim="400000"/>
            </a:ln>
            <a:effectLst/>
          </p:spPr>
        </p:pic>
      </p:grpSp>
      <p:grpSp>
        <p:nvGrpSpPr>
          <p:cNvPr id="598" name="Group 598"/>
          <p:cNvGrpSpPr/>
          <p:nvPr/>
        </p:nvGrpSpPr>
        <p:grpSpPr>
          <a:xfrm>
            <a:off x="10007600" y="2298700"/>
            <a:ext cx="1892300" cy="2710322"/>
            <a:chOff x="0" y="0"/>
            <a:chExt cx="1892300" cy="2710321"/>
          </a:xfrm>
        </p:grpSpPr>
        <p:sp>
          <p:nvSpPr>
            <p:cNvPr id="596" name="Shape 596"/>
            <p:cNvSpPr/>
            <p:nvPr/>
          </p:nvSpPr>
          <p:spPr>
            <a:xfrm>
              <a:off x="0" y="2451100"/>
              <a:ext cx="189230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0" indent="114300">
                <a:tabLst>
                  <a:tab pos="520700" algn="l"/>
                </a:tabLst>
                <a:defRPr b="1">
                  <a:solidFill>
                    <a:srgbClr val="000000"/>
                  </a:solidFill>
                </a:defRPr>
              </a:lvl1pPr>
            </a:lstStyle>
            <a:p>
              <a:r>
                <a:t>Perissodactyla</a:t>
              </a:r>
            </a:p>
          </p:txBody>
        </p:sp>
        <p:pic>
          <p:nvPicPr>
            <p:cNvPr id="597" name="image.png"/>
            <p:cNvPicPr>
              <a:picLocks noChangeAspect="1"/>
            </p:cNvPicPr>
            <p:nvPr/>
          </p:nvPicPr>
          <p:blipFill>
            <a:blip r:embed="rId16">
              <a:extLst/>
            </a:blip>
            <a:stretch>
              <a:fillRect/>
            </a:stretch>
          </p:blipFill>
          <p:spPr>
            <a:xfrm>
              <a:off x="165100" y="0"/>
              <a:ext cx="1563688" cy="2400300"/>
            </a:xfrm>
            <a:prstGeom prst="rect">
              <a:avLst/>
            </a:prstGeom>
            <a:ln w="12700" cap="flat">
              <a:noFill/>
              <a:miter lim="400000"/>
            </a:ln>
            <a:effectLst/>
          </p:spPr>
        </p:pic>
      </p:grpSp>
      <p:grpSp>
        <p:nvGrpSpPr>
          <p:cNvPr id="601" name="Group 601"/>
          <p:cNvGrpSpPr/>
          <p:nvPr/>
        </p:nvGrpSpPr>
        <p:grpSpPr>
          <a:xfrm>
            <a:off x="114300" y="3960812"/>
            <a:ext cx="1651000" cy="2965773"/>
            <a:chOff x="0" y="0"/>
            <a:chExt cx="1651000" cy="2965772"/>
          </a:xfrm>
        </p:grpSpPr>
        <p:sp>
          <p:nvSpPr>
            <p:cNvPr id="599" name="Shape 599"/>
            <p:cNvSpPr/>
            <p:nvPr/>
          </p:nvSpPr>
          <p:spPr>
            <a:xfrm>
              <a:off x="0" y="2706551"/>
              <a:ext cx="15113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Lagomorpha</a:t>
              </a:r>
            </a:p>
          </p:txBody>
        </p:sp>
        <p:pic>
          <p:nvPicPr>
            <p:cNvPr id="600" name="image.png"/>
            <p:cNvPicPr>
              <a:picLocks noChangeAspect="1"/>
            </p:cNvPicPr>
            <p:nvPr/>
          </p:nvPicPr>
          <p:blipFill>
            <a:blip r:embed="rId17">
              <a:extLst/>
            </a:blip>
            <a:stretch>
              <a:fillRect/>
            </a:stretch>
          </p:blipFill>
          <p:spPr>
            <a:xfrm>
              <a:off x="177800" y="0"/>
              <a:ext cx="1473200" cy="2630311"/>
            </a:xfrm>
            <a:prstGeom prst="rect">
              <a:avLst/>
            </a:prstGeom>
            <a:ln w="12700" cap="flat">
              <a:noFill/>
              <a:miter lim="400000"/>
            </a:ln>
            <a:effectLst/>
          </p:spPr>
        </p:pic>
      </p:grpSp>
      <p:grpSp>
        <p:nvGrpSpPr>
          <p:cNvPr id="604" name="Group 604"/>
          <p:cNvGrpSpPr/>
          <p:nvPr/>
        </p:nvGrpSpPr>
        <p:grpSpPr>
          <a:xfrm>
            <a:off x="254000" y="7035800"/>
            <a:ext cx="2286546" cy="2349500"/>
            <a:chOff x="0" y="0"/>
            <a:chExt cx="2286545" cy="2349500"/>
          </a:xfrm>
        </p:grpSpPr>
        <p:sp>
          <p:nvSpPr>
            <p:cNvPr id="602" name="Shape 602"/>
            <p:cNvSpPr/>
            <p:nvPr/>
          </p:nvSpPr>
          <p:spPr>
            <a:xfrm>
              <a:off x="1193800" y="1371600"/>
              <a:ext cx="109274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indent="114300">
                <a:tabLst>
                  <a:tab pos="520700" algn="l"/>
                </a:tabLst>
                <a:defRPr b="1">
                  <a:solidFill>
                    <a:srgbClr val="000000"/>
                  </a:solidFill>
                </a:defRPr>
              </a:lvl1pPr>
            </a:lstStyle>
            <a:p>
              <a:r>
                <a:t>Primates</a:t>
              </a:r>
            </a:p>
          </p:txBody>
        </p:sp>
        <p:pic>
          <p:nvPicPr>
            <p:cNvPr id="603" name="image.png"/>
            <p:cNvPicPr>
              <a:picLocks noChangeAspect="1"/>
            </p:cNvPicPr>
            <p:nvPr/>
          </p:nvPicPr>
          <p:blipFill>
            <a:blip r:embed="rId18">
              <a:extLst/>
            </a:blip>
            <a:stretch>
              <a:fillRect/>
            </a:stretch>
          </p:blipFill>
          <p:spPr>
            <a:xfrm>
              <a:off x="0" y="0"/>
              <a:ext cx="2159000" cy="2349500"/>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5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5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5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5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p:tmAbs val="0"/>
                                  </p:iterate>
                                  <p:childTnLst>
                                    <p:set>
                                      <p:cBhvr>
                                        <p:cTn id="28" fill="hold"/>
                                        <p:tgtEl>
                                          <p:spTgt spid="5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p:tmAbs val="0"/>
                                  </p:iterate>
                                  <p:childTnLst>
                                    <p:set>
                                      <p:cBhvr>
                                        <p:cTn id="32" fill="hold"/>
                                        <p:tgtEl>
                                          <p:spTgt spid="5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8" nodeType="clickEffect">
                                  <p:stCondLst>
                                    <p:cond delay="0"/>
                                  </p:stCondLst>
                                  <p:iterate>
                                    <p:tmAbs val="0"/>
                                  </p:iterate>
                                  <p:childTnLst>
                                    <p:set>
                                      <p:cBhvr>
                                        <p:cTn id="36" fill="hold"/>
                                        <p:tgtEl>
                                          <p:spTgt spid="60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9" nodeType="clickEffect">
                                  <p:stCondLst>
                                    <p:cond delay="0"/>
                                  </p:stCondLst>
                                  <p:iterate>
                                    <p:tmAbs val="0"/>
                                  </p:iterate>
                                  <p:childTnLst>
                                    <p:set>
                                      <p:cBhvr>
                                        <p:cTn id="40" fill="hold"/>
                                        <p:tgtEl>
                                          <p:spTgt spid="5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0" nodeType="clickEffect">
                                  <p:stCondLst>
                                    <p:cond delay="0"/>
                                  </p:stCondLst>
                                  <p:iterate>
                                    <p:tmAbs val="0"/>
                                  </p:iterate>
                                  <p:childTnLst>
                                    <p:set>
                                      <p:cBhvr>
                                        <p:cTn id="44" fill="hold"/>
                                        <p:tgtEl>
                                          <p:spTgt spid="5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1" nodeType="clickEffect">
                                  <p:stCondLst>
                                    <p:cond delay="0"/>
                                  </p:stCondLst>
                                  <p:iterate>
                                    <p:tmAbs val="0"/>
                                  </p:iterate>
                                  <p:childTnLst>
                                    <p:set>
                                      <p:cBhvr>
                                        <p:cTn id="48" fill="hold"/>
                                        <p:tgtEl>
                                          <p:spTgt spid="58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2" nodeType="clickEffect">
                                  <p:stCondLst>
                                    <p:cond delay="0"/>
                                  </p:stCondLst>
                                  <p:iterate>
                                    <p:tmAbs val="0"/>
                                  </p:iterate>
                                  <p:childTnLst>
                                    <p:set>
                                      <p:cBhvr>
                                        <p:cTn id="52" fill="hold"/>
                                        <p:tgtEl>
                                          <p:spTgt spid="5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3" nodeType="clickEffect">
                                  <p:stCondLst>
                                    <p:cond delay="0"/>
                                  </p:stCondLst>
                                  <p:iterate>
                                    <p:tmAbs val="0"/>
                                  </p:iterate>
                                  <p:childTnLst>
                                    <p:set>
                                      <p:cBhvr>
                                        <p:cTn id="56" fill="hold"/>
                                        <p:tgtEl>
                                          <p:spTgt spid="5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4" nodeType="clickEffect">
                                  <p:stCondLst>
                                    <p:cond delay="0"/>
                                  </p:stCondLst>
                                  <p:iterate>
                                    <p:tmAbs val="0"/>
                                  </p:iterate>
                                  <p:childTnLst>
                                    <p:set>
                                      <p:cBhvr>
                                        <p:cTn id="60" fill="hold"/>
                                        <p:tgtEl>
                                          <p:spTgt spid="60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5" nodeType="clickEffect">
                                  <p:stCondLst>
                                    <p:cond delay="0"/>
                                  </p:stCondLst>
                                  <p:iterate>
                                    <p:tmAbs val="0"/>
                                  </p:iterate>
                                  <p:childTnLst>
                                    <p:set>
                                      <p:cBhvr>
                                        <p:cTn id="64" fill="hold"/>
                                        <p:tgtEl>
                                          <p:spTgt spid="59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6" nodeType="clickEffect">
                                  <p:stCondLst>
                                    <p:cond delay="0"/>
                                  </p:stCondLst>
                                  <p:iterate>
                                    <p:tmAbs val="0"/>
                                  </p:iterate>
                                  <p:childTnLst>
                                    <p:set>
                                      <p:cBhvr>
                                        <p:cTn id="68" fill="hold"/>
                                        <p:tgtEl>
                                          <p:spTgt spid="59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7" nodeType="clickEffect">
                                  <p:stCondLst>
                                    <p:cond delay="0"/>
                                  </p:stCondLst>
                                  <p:iterate>
                                    <p:tmAbs val="0"/>
                                  </p:iterate>
                                  <p:childTnLst>
                                    <p:set>
                                      <p:cBhvr>
                                        <p:cTn id="72" fill="hold"/>
                                        <p:tgtEl>
                                          <p:spTgt spid="58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8" nodeType="clickEffect">
                                  <p:stCondLst>
                                    <p:cond delay="0"/>
                                  </p:stCondLst>
                                  <p:iterate>
                                    <p:tmAbs val="0"/>
                                  </p:iterate>
                                  <p:childTnLst>
                                    <p:set>
                                      <p:cBhvr>
                                        <p:cTn id="76" fill="hold"/>
                                        <p:tgtEl>
                                          <p:spTgt spid="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 grpId="13" animBg="1" advAuto="0"/>
      <p:bldP spid="556" grpId="1" build="p" bldLvl="5" animBg="1" advAuto="0"/>
      <p:bldP spid="559" grpId="10" animBg="1" advAuto="0"/>
      <p:bldP spid="562" grpId="6" animBg="1" advAuto="0"/>
      <p:bldP spid="565" grpId="5" animBg="1" advAuto="0"/>
      <p:bldP spid="568" grpId="4" animBg="1" advAuto="0"/>
      <p:bldP spid="571" grpId="18" animBg="1" advAuto="0"/>
      <p:bldP spid="574" grpId="3" animBg="1" advAuto="0"/>
      <p:bldP spid="577" grpId="12" animBg="1" advAuto="0"/>
      <p:bldP spid="580" grpId="17" animBg="1" advAuto="0"/>
      <p:bldP spid="583" grpId="11" animBg="1" advAuto="0"/>
      <p:bldP spid="586" grpId="2" animBg="1" advAuto="0"/>
      <p:bldP spid="589" grpId="9" animBg="1" advAuto="0"/>
      <p:bldP spid="592" grpId="16" animBg="1" advAuto="0"/>
      <p:bldP spid="595" grpId="15" animBg="1" advAuto="0"/>
      <p:bldP spid="598" grpId="7" animBg="1" advAuto="0"/>
      <p:bldP spid="601" grpId="8" animBg="1" advAuto="0"/>
      <p:bldP spid="604" grpId="14"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6" name="Convergent Swimmers shark.png"/>
          <p:cNvPicPr>
            <a:picLocks noChangeAspect="1"/>
          </p:cNvPicPr>
          <p:nvPr/>
        </p:nvPicPr>
        <p:blipFill>
          <a:blip r:embed="rId2">
            <a:extLst/>
          </a:blip>
          <a:stretch>
            <a:fillRect/>
          </a:stretch>
        </p:blipFill>
        <p:spPr>
          <a:xfrm>
            <a:off x="8402002" y="3464750"/>
            <a:ext cx="3957385" cy="1753165"/>
          </a:xfrm>
          <a:prstGeom prst="rect">
            <a:avLst/>
          </a:prstGeom>
          <a:ln w="12700">
            <a:miter lim="400000"/>
          </a:ln>
        </p:spPr>
      </p:pic>
      <p:pic>
        <p:nvPicPr>
          <p:cNvPr id="607" name="Convergent Swimmers icthyos.png"/>
          <p:cNvPicPr>
            <a:picLocks noChangeAspect="1"/>
          </p:cNvPicPr>
          <p:nvPr/>
        </p:nvPicPr>
        <p:blipFill>
          <a:blip r:embed="rId3">
            <a:extLst/>
          </a:blip>
          <a:stretch>
            <a:fillRect/>
          </a:stretch>
        </p:blipFill>
        <p:spPr>
          <a:xfrm>
            <a:off x="8395222" y="1253772"/>
            <a:ext cx="3950201" cy="1613075"/>
          </a:xfrm>
          <a:prstGeom prst="rect">
            <a:avLst/>
          </a:prstGeom>
          <a:ln w="12700">
            <a:miter lim="400000"/>
          </a:ln>
        </p:spPr>
      </p:pic>
      <p:pic>
        <p:nvPicPr>
          <p:cNvPr id="608" name="Convergent Swimmers dolphin.png"/>
          <p:cNvPicPr>
            <a:picLocks noChangeAspect="1"/>
          </p:cNvPicPr>
          <p:nvPr/>
        </p:nvPicPr>
        <p:blipFill>
          <a:blip r:embed="rId4">
            <a:extLst/>
          </a:blip>
          <a:stretch>
            <a:fillRect/>
          </a:stretch>
        </p:blipFill>
        <p:spPr>
          <a:xfrm>
            <a:off x="8582250" y="5369364"/>
            <a:ext cx="3661168" cy="1365100"/>
          </a:xfrm>
          <a:prstGeom prst="rect">
            <a:avLst/>
          </a:prstGeom>
          <a:ln w="12700">
            <a:miter lim="400000"/>
          </a:ln>
        </p:spPr>
      </p:pic>
      <p:pic>
        <p:nvPicPr>
          <p:cNvPr id="609" name="Convergent Swimmers penguin.png"/>
          <p:cNvPicPr>
            <a:picLocks noChangeAspect="1"/>
          </p:cNvPicPr>
          <p:nvPr/>
        </p:nvPicPr>
        <p:blipFill>
          <a:blip r:embed="rId5">
            <a:extLst/>
          </a:blip>
          <a:stretch>
            <a:fillRect/>
          </a:stretch>
        </p:blipFill>
        <p:spPr>
          <a:xfrm>
            <a:off x="8766412" y="7296736"/>
            <a:ext cx="3749245" cy="2117681"/>
          </a:xfrm>
          <a:prstGeom prst="rect">
            <a:avLst/>
          </a:prstGeom>
          <a:ln w="12700">
            <a:miter lim="400000"/>
          </a:ln>
        </p:spPr>
      </p:pic>
      <p:sp>
        <p:nvSpPr>
          <p:cNvPr id="610" name="Shape 610"/>
          <p:cNvSpPr>
            <a:spLocks noGrp="1"/>
          </p:cNvSpPr>
          <p:nvPr>
            <p:ph type="title"/>
          </p:nvPr>
        </p:nvSpPr>
        <p:spPr>
          <a:prstGeom prst="rect">
            <a:avLst/>
          </a:prstGeom>
        </p:spPr>
        <p:txBody>
          <a:bodyPr/>
          <a:lstStyle>
            <a:lvl1pPr>
              <a:tabLst>
                <a:tab pos="952500" algn="l"/>
              </a:tabLst>
            </a:lvl1pPr>
          </a:lstStyle>
          <a:p>
            <a:r>
              <a:t>Convergent Evolution</a:t>
            </a:r>
          </a:p>
        </p:txBody>
      </p:sp>
      <p:sp>
        <p:nvSpPr>
          <p:cNvPr id="611" name="Shape 611"/>
          <p:cNvSpPr>
            <a:spLocks noGrp="1"/>
          </p:cNvSpPr>
          <p:nvPr>
            <p:ph type="body" sz="half" idx="1"/>
          </p:nvPr>
        </p:nvSpPr>
        <p:spPr>
          <a:xfrm>
            <a:off x="368300" y="1790700"/>
            <a:ext cx="7242424" cy="5429747"/>
          </a:xfrm>
          <a:prstGeom prst="rect">
            <a:avLst/>
          </a:prstGeom>
        </p:spPr>
        <p:txBody>
          <a:bodyPr/>
          <a:lstStyle/>
          <a:p>
            <a:pPr>
              <a:tabLst>
                <a:tab pos="1016000" algn="l"/>
              </a:tabLst>
            </a:pPr>
            <a:r>
              <a:t>Not all morphological similarity is inherited from a common ancestor:</a:t>
            </a:r>
          </a:p>
          <a:p>
            <a:pPr lvl="1">
              <a:tabLst>
                <a:tab pos="1485900" algn="l"/>
              </a:tabLst>
            </a:pPr>
            <a:r>
              <a:t>Species from different evolutionary branches may resemble each other if they have similar ecological roles.</a:t>
            </a:r>
          </a:p>
          <a:p>
            <a:pPr lvl="1">
              <a:tabLst>
                <a:tab pos="1485900" algn="l"/>
              </a:tabLst>
            </a:pPr>
            <a:r>
              <a:t>This is called convergent evolution.</a:t>
            </a:r>
          </a:p>
          <a:p>
            <a:pPr>
              <a:tabLst>
                <a:tab pos="1016000" algn="l"/>
              </a:tabLst>
            </a:pPr>
            <a:r>
              <a:t>Similarity due to convergence is not a basis for including species in the same taxon.</a:t>
            </a:r>
          </a:p>
          <a:p>
            <a:pPr lvl="1">
              <a:tabLst>
                <a:tab pos="1485900" algn="l"/>
              </a:tabLst>
            </a:pPr>
            <a:r>
              <a:t>Example: The swimming carnivore niche.</a:t>
            </a:r>
          </a:p>
          <a:p>
            <a:pPr lvl="1">
              <a:tabLst>
                <a:tab pos="1485900" algn="l"/>
              </a:tabLst>
            </a:pPr>
            <a:r>
              <a:t>This niche was exploited by a number of unrelated vertebrate groups at different times in the history of life.</a:t>
            </a:r>
          </a:p>
          <a:p>
            <a:pPr lvl="1">
              <a:tabLst>
                <a:tab pos="1485900" algn="l"/>
              </a:tabLst>
            </a:pPr>
            <a:r>
              <a:t>The selection pressures of this niche produced fins or flippers and a streamlined body shape for rapid movement through the water.</a:t>
            </a:r>
          </a:p>
        </p:txBody>
      </p:sp>
      <p:sp>
        <p:nvSpPr>
          <p:cNvPr id="612" name="Shape 612"/>
          <p:cNvSpPr/>
          <p:nvPr/>
        </p:nvSpPr>
        <p:spPr>
          <a:xfrm>
            <a:off x="8430259" y="4874259"/>
            <a:ext cx="1295563"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tabLst>
                <a:tab pos="520700" algn="l"/>
              </a:tabLst>
              <a:defRPr b="1">
                <a:solidFill>
                  <a:srgbClr val="483F36"/>
                </a:solidFill>
              </a:defRPr>
            </a:pPr>
            <a:r>
              <a:t>Fish: </a:t>
            </a:r>
            <a:r>
              <a:rPr b="0"/>
              <a:t>shark</a:t>
            </a:r>
          </a:p>
        </p:txBody>
      </p:sp>
      <p:sp>
        <p:nvSpPr>
          <p:cNvPr id="613" name="Shape 613"/>
          <p:cNvSpPr/>
          <p:nvPr/>
        </p:nvSpPr>
        <p:spPr>
          <a:xfrm>
            <a:off x="8430259" y="6868159"/>
            <a:ext cx="1918632"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tabLst>
                <a:tab pos="520700" algn="l"/>
              </a:tabLst>
              <a:defRPr>
                <a:solidFill>
                  <a:srgbClr val="483F36"/>
                </a:solidFill>
              </a:defRPr>
            </a:pPr>
            <a:r>
              <a:rPr b="1">
                <a:solidFill>
                  <a:srgbClr val="1E1A17"/>
                </a:solidFill>
              </a:rPr>
              <a:t>Mammal: </a:t>
            </a:r>
            <a:r>
              <a:rPr>
                <a:solidFill>
                  <a:srgbClr val="1E1A17"/>
                </a:solidFill>
              </a:rPr>
              <a:t>dolphin</a:t>
            </a:r>
          </a:p>
        </p:txBody>
      </p:sp>
      <p:sp>
        <p:nvSpPr>
          <p:cNvPr id="614" name="Shape 614"/>
          <p:cNvSpPr/>
          <p:nvPr/>
        </p:nvSpPr>
        <p:spPr>
          <a:xfrm>
            <a:off x="8430259" y="3032760"/>
            <a:ext cx="294710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tabLst>
                <a:tab pos="520700" algn="l"/>
              </a:tabLst>
              <a:defRPr>
                <a:solidFill>
                  <a:srgbClr val="483F36"/>
                </a:solidFill>
              </a:defRPr>
            </a:pPr>
            <a:r>
              <a:rPr b="1">
                <a:solidFill>
                  <a:srgbClr val="1E1A17"/>
                </a:solidFill>
              </a:rPr>
              <a:t>Reptile: </a:t>
            </a:r>
            <a:r>
              <a:rPr>
                <a:solidFill>
                  <a:srgbClr val="1E1A17"/>
                </a:solidFill>
              </a:rPr>
              <a:t>icthyosaur (extinct)</a:t>
            </a:r>
          </a:p>
        </p:txBody>
      </p:sp>
      <p:sp>
        <p:nvSpPr>
          <p:cNvPr id="615" name="Shape 615"/>
          <p:cNvSpPr/>
          <p:nvPr/>
        </p:nvSpPr>
        <p:spPr>
          <a:xfrm>
            <a:off x="8430259" y="8747759"/>
            <a:ext cx="1537445"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tabLst>
                <a:tab pos="520700" algn="l"/>
              </a:tabLst>
              <a:defRPr>
                <a:solidFill>
                  <a:srgbClr val="483F36"/>
                </a:solidFill>
              </a:defRPr>
            </a:pPr>
            <a:r>
              <a:rPr b="1">
                <a:solidFill>
                  <a:srgbClr val="1E1A17"/>
                </a:solidFill>
              </a:rPr>
              <a:t>Bird: </a:t>
            </a:r>
            <a:r>
              <a:rPr>
                <a:solidFill>
                  <a:srgbClr val="1E1A17"/>
                </a:solidFill>
              </a:rPr>
              <a:t>penguin</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1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61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6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 grpId="1" build="p" bldLvl="5"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p:cNvSpPr>
          <p:nvPr>
            <p:ph type="title"/>
          </p:nvPr>
        </p:nvSpPr>
        <p:spPr>
          <a:xfrm>
            <a:off x="368300" y="368300"/>
            <a:ext cx="8581480" cy="1762522"/>
          </a:xfrm>
          <a:prstGeom prst="rect">
            <a:avLst/>
          </a:prstGeom>
        </p:spPr>
        <p:txBody>
          <a:bodyPr/>
          <a:lstStyle>
            <a:lvl1pPr>
              <a:tabLst>
                <a:tab pos="952500" algn="l"/>
              </a:tabLst>
            </a:lvl1pPr>
          </a:lstStyle>
          <a:p>
            <a:r>
              <a:t>Convergence and Analogous Structures </a:t>
            </a:r>
          </a:p>
        </p:txBody>
      </p:sp>
      <p:sp>
        <p:nvSpPr>
          <p:cNvPr id="618" name="Shape 618"/>
          <p:cNvSpPr>
            <a:spLocks noGrp="1"/>
          </p:cNvSpPr>
          <p:nvPr>
            <p:ph type="body" sz="half" idx="1"/>
          </p:nvPr>
        </p:nvSpPr>
        <p:spPr>
          <a:xfrm>
            <a:off x="368300" y="2367905"/>
            <a:ext cx="5956300" cy="6966595"/>
          </a:xfrm>
          <a:prstGeom prst="rect">
            <a:avLst/>
          </a:prstGeom>
        </p:spPr>
        <p:txBody>
          <a:bodyPr/>
          <a:lstStyle/>
          <a:p>
            <a:pPr>
              <a:tabLst>
                <a:tab pos="1016000" algn="l"/>
              </a:tabLst>
            </a:pPr>
            <a:r>
              <a:t>Not all similarities between species are inherited from a common ancestor.</a:t>
            </a:r>
          </a:p>
          <a:p>
            <a:pPr>
              <a:tabLst>
                <a:tab pos="1016000" algn="l"/>
              </a:tabLst>
            </a:pPr>
            <a:r>
              <a:t>Structures that have the same function in different organisms may come from quite different origins. This phenomenon is termed analogy.</a:t>
            </a:r>
          </a:p>
          <a:p>
            <a:pPr>
              <a:tabLst>
                <a:tab pos="1016000" algn="l"/>
              </a:tabLst>
            </a:pPr>
            <a:r>
              <a:t>Analogous structures do not</a:t>
            </a:r>
            <a:br/>
            <a:r>
              <a:t>imply an evolutionary relationship,</a:t>
            </a:r>
            <a:br/>
            <a:r>
              <a:t>but may indicate </a:t>
            </a:r>
            <a:r>
              <a:rPr b="1">
                <a:solidFill>
                  <a:srgbClr val="006795"/>
                </a:solidFill>
              </a:rPr>
              <a:t>convergence</a:t>
            </a:r>
            <a:r>
              <a:t>. Examples:</a:t>
            </a:r>
          </a:p>
          <a:p>
            <a:pPr lvl="1">
              <a:tabLst>
                <a:tab pos="1485900" algn="l"/>
              </a:tabLst>
            </a:pPr>
            <a:r>
              <a:t>Eye structure in octopus and mammals.</a:t>
            </a:r>
          </a:p>
          <a:p>
            <a:pPr lvl="1">
              <a:tabLst>
                <a:tab pos="1485900" algn="l"/>
              </a:tabLst>
            </a:pPr>
            <a:r>
              <a:t>Wings in birds and butterflies.</a:t>
            </a:r>
          </a:p>
          <a:p>
            <a:pPr lvl="1">
              <a:tabLst>
                <a:tab pos="1485900" algn="l"/>
              </a:tabLst>
            </a:pPr>
            <a:r>
              <a:t>Fins in fish and flippers in mammals</a:t>
            </a:r>
          </a:p>
        </p:txBody>
      </p:sp>
      <p:grpSp>
        <p:nvGrpSpPr>
          <p:cNvPr id="621" name="Group 621"/>
          <p:cNvGrpSpPr/>
          <p:nvPr/>
        </p:nvGrpSpPr>
        <p:grpSpPr>
          <a:xfrm>
            <a:off x="9016999" y="812800"/>
            <a:ext cx="3898901" cy="1984107"/>
            <a:chOff x="0" y="0"/>
            <a:chExt cx="3898900" cy="1984106"/>
          </a:xfrm>
        </p:grpSpPr>
        <p:sp>
          <p:nvSpPr>
            <p:cNvPr id="619" name="Shape 619"/>
            <p:cNvSpPr/>
            <p:nvPr/>
          </p:nvSpPr>
          <p:spPr>
            <a:xfrm>
              <a:off x="2154448" y="1676400"/>
              <a:ext cx="5588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a:solidFill>
                    <a:srgbClr val="006795"/>
                  </a:solidFill>
                </a:defRPr>
              </a:lvl1pPr>
            </a:lstStyle>
            <a:p>
              <a:r>
                <a:t>Fins</a:t>
              </a:r>
            </a:p>
          </p:txBody>
        </p:sp>
        <p:pic>
          <p:nvPicPr>
            <p:cNvPr id="620" name="Shark analogy.png"/>
            <p:cNvPicPr>
              <a:picLocks noChangeAspect="1"/>
            </p:cNvPicPr>
            <p:nvPr/>
          </p:nvPicPr>
          <p:blipFill>
            <a:blip r:embed="rId2">
              <a:extLst/>
            </a:blip>
            <a:stretch>
              <a:fillRect/>
            </a:stretch>
          </p:blipFill>
          <p:spPr>
            <a:xfrm flipH="1">
              <a:off x="-1" y="0"/>
              <a:ext cx="3898901" cy="1984107"/>
            </a:xfrm>
            <a:prstGeom prst="rect">
              <a:avLst/>
            </a:prstGeom>
            <a:ln w="12700" cap="flat">
              <a:noFill/>
              <a:miter lim="400000"/>
            </a:ln>
            <a:effectLst/>
          </p:spPr>
        </p:pic>
      </p:grpSp>
      <p:grpSp>
        <p:nvGrpSpPr>
          <p:cNvPr id="624" name="Group 624"/>
          <p:cNvGrpSpPr/>
          <p:nvPr/>
        </p:nvGrpSpPr>
        <p:grpSpPr>
          <a:xfrm>
            <a:off x="6629400" y="2042160"/>
            <a:ext cx="4368800" cy="3594101"/>
            <a:chOff x="0" y="0"/>
            <a:chExt cx="4368800" cy="3594100"/>
          </a:xfrm>
        </p:grpSpPr>
        <p:pic>
          <p:nvPicPr>
            <p:cNvPr id="622" name="Humpback.png"/>
            <p:cNvPicPr>
              <a:picLocks noChangeAspect="1"/>
            </p:cNvPicPr>
            <p:nvPr/>
          </p:nvPicPr>
          <p:blipFill>
            <a:blip r:embed="rId3">
              <a:extLst/>
            </a:blip>
            <a:stretch>
              <a:fillRect/>
            </a:stretch>
          </p:blipFill>
          <p:spPr>
            <a:xfrm flipH="1">
              <a:off x="0" y="0"/>
              <a:ext cx="4368800" cy="3594100"/>
            </a:xfrm>
            <a:prstGeom prst="rect">
              <a:avLst/>
            </a:prstGeom>
            <a:ln w="12700" cap="flat">
              <a:noFill/>
              <a:miter lim="400000"/>
            </a:ln>
            <a:effectLst/>
          </p:spPr>
        </p:pic>
        <p:sp>
          <p:nvSpPr>
            <p:cNvPr id="623" name="Shape 623"/>
            <p:cNvSpPr/>
            <p:nvPr/>
          </p:nvSpPr>
          <p:spPr>
            <a:xfrm>
              <a:off x="2344855" y="2362200"/>
              <a:ext cx="9400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a:solidFill>
                    <a:srgbClr val="006795"/>
                  </a:solidFill>
                </a:defRPr>
              </a:lvl1pPr>
            </a:lstStyle>
            <a:p>
              <a:r>
                <a:t>Flippers</a:t>
              </a:r>
            </a:p>
          </p:txBody>
        </p:sp>
      </p:grpSp>
      <p:grpSp>
        <p:nvGrpSpPr>
          <p:cNvPr id="628" name="Group 628"/>
          <p:cNvGrpSpPr/>
          <p:nvPr/>
        </p:nvGrpSpPr>
        <p:grpSpPr>
          <a:xfrm>
            <a:off x="6502400" y="3733800"/>
            <a:ext cx="7201144" cy="6690297"/>
            <a:chOff x="0" y="0"/>
            <a:chExt cx="7201143" cy="6690296"/>
          </a:xfrm>
        </p:grpSpPr>
        <p:pic>
          <p:nvPicPr>
            <p:cNvPr id="625" name="Eagle Poser.png"/>
            <p:cNvPicPr>
              <a:picLocks noChangeAspect="1"/>
            </p:cNvPicPr>
            <p:nvPr/>
          </p:nvPicPr>
          <p:blipFill>
            <a:blip r:embed="rId4">
              <a:extLst/>
            </a:blip>
            <a:stretch>
              <a:fillRect/>
            </a:stretch>
          </p:blipFill>
          <p:spPr>
            <a:xfrm flipH="1">
              <a:off x="0" y="0"/>
              <a:ext cx="5918201" cy="4332123"/>
            </a:xfrm>
            <a:prstGeom prst="rect">
              <a:avLst/>
            </a:prstGeom>
            <a:ln w="12700" cap="flat">
              <a:noFill/>
              <a:miter lim="400000"/>
            </a:ln>
            <a:effectLst/>
          </p:spPr>
        </p:pic>
        <p:sp>
          <p:nvSpPr>
            <p:cNvPr id="626" name="Shape 626"/>
            <p:cNvSpPr/>
            <p:nvPr/>
          </p:nvSpPr>
          <p:spPr>
            <a:xfrm>
              <a:off x="3856217" y="3657600"/>
              <a:ext cx="7621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2400"/>
                </a:lnSpc>
                <a:tabLst>
                  <a:tab pos="520700" algn="l"/>
                </a:tabLst>
                <a:defRPr>
                  <a:solidFill>
                    <a:srgbClr val="006795"/>
                  </a:solidFill>
                </a:defRPr>
              </a:lvl1pPr>
            </a:lstStyle>
            <a:p>
              <a:r>
                <a:t>Wings</a:t>
              </a:r>
            </a:p>
          </p:txBody>
        </p:sp>
        <p:pic>
          <p:nvPicPr>
            <p:cNvPr id="627" name="Danaus plexipus.png"/>
            <p:cNvPicPr>
              <a:picLocks noChangeAspect="1"/>
            </p:cNvPicPr>
            <p:nvPr/>
          </p:nvPicPr>
          <p:blipFill>
            <a:blip r:embed="rId5">
              <a:extLst/>
            </a:blip>
            <a:stretch>
              <a:fillRect/>
            </a:stretch>
          </p:blipFill>
          <p:spPr>
            <a:xfrm rot="19260540">
              <a:off x="2969477" y="3389386"/>
              <a:ext cx="3940901" cy="2319441"/>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1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1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1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6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1" build="p" bldLvl="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4" name="Group 644"/>
          <p:cNvGrpSpPr/>
          <p:nvPr/>
        </p:nvGrpSpPr>
        <p:grpSpPr>
          <a:xfrm>
            <a:off x="6117948" y="1790700"/>
            <a:ext cx="6811111" cy="3268524"/>
            <a:chOff x="0" y="0"/>
            <a:chExt cx="6811110" cy="3268523"/>
          </a:xfrm>
        </p:grpSpPr>
        <p:pic>
          <p:nvPicPr>
            <p:cNvPr id="630" name="Goat eye Jo Naylor cc 2.0.tif"/>
            <p:cNvPicPr>
              <a:picLocks noChangeAspect="1"/>
            </p:cNvPicPr>
            <p:nvPr/>
          </p:nvPicPr>
          <p:blipFill>
            <a:blip r:embed="rId2">
              <a:extLst/>
            </a:blip>
            <a:srcRect l="16625" r="9437"/>
            <a:stretch>
              <a:fillRect/>
            </a:stretch>
          </p:blipFill>
          <p:spPr>
            <a:xfrm>
              <a:off x="0" y="492958"/>
              <a:ext cx="2292420" cy="2765863"/>
            </a:xfrm>
            <a:prstGeom prst="rect">
              <a:avLst/>
            </a:prstGeom>
            <a:ln w="12700" cap="flat">
              <a:noFill/>
              <a:miter lim="400000"/>
            </a:ln>
            <a:effectLst/>
          </p:spPr>
        </p:pic>
        <p:grpSp>
          <p:nvGrpSpPr>
            <p:cNvPr id="642" name="Group 642"/>
            <p:cNvGrpSpPr/>
            <p:nvPr/>
          </p:nvGrpSpPr>
          <p:grpSpPr>
            <a:xfrm>
              <a:off x="16151" y="0"/>
              <a:ext cx="6794960" cy="3225800"/>
              <a:chOff x="0" y="0"/>
              <a:chExt cx="6794958" cy="3225800"/>
            </a:xfrm>
          </p:grpSpPr>
          <p:sp>
            <p:nvSpPr>
              <p:cNvPr id="631" name="Shape 631"/>
              <p:cNvSpPr/>
              <p:nvPr/>
            </p:nvSpPr>
            <p:spPr>
              <a:xfrm>
                <a:off x="0" y="0"/>
                <a:ext cx="2271600" cy="508000"/>
              </a:xfrm>
              <a:prstGeom prst="rect">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32" name="Shape 632"/>
              <p:cNvSpPr/>
              <p:nvPr/>
            </p:nvSpPr>
            <p:spPr>
              <a:xfrm>
                <a:off x="124462" y="101600"/>
                <a:ext cx="1982138"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4187190" algn="r">
                  <a:lnSpc>
                    <a:spcPts val="4200"/>
                  </a:lnSpc>
                  <a:tabLst>
                    <a:tab pos="520700" algn="l"/>
                  </a:tabLst>
                  <a:defRPr sz="2000" b="1" spc="55">
                    <a:solidFill>
                      <a:srgbClr val="FFFFFF"/>
                    </a:solidFill>
                  </a:defRPr>
                </a:lvl1pPr>
              </a:lstStyle>
              <a:p>
                <a:pPr>
                  <a:defRPr spc="0"/>
                </a:pPr>
                <a:r>
                  <a:rPr spc="55"/>
                  <a:t>Mammalian eye</a:t>
                </a:r>
              </a:p>
            </p:txBody>
          </p:sp>
          <p:pic>
            <p:nvPicPr>
              <p:cNvPr id="633" name="Analagous Structures OHT mx.pdf"/>
              <p:cNvPicPr>
                <a:picLocks noChangeAspect="1"/>
              </p:cNvPicPr>
              <p:nvPr/>
            </p:nvPicPr>
            <p:blipFill>
              <a:blip r:embed="rId3">
                <a:extLst/>
              </a:blip>
              <a:stretch>
                <a:fillRect/>
              </a:stretch>
            </p:blipFill>
            <p:spPr>
              <a:xfrm>
                <a:off x="2438400" y="182112"/>
                <a:ext cx="3416300" cy="2836175"/>
              </a:xfrm>
              <a:prstGeom prst="rect">
                <a:avLst/>
              </a:prstGeom>
              <a:ln w="12700" cap="flat">
                <a:noFill/>
                <a:miter lim="400000"/>
              </a:ln>
              <a:effectLst/>
            </p:spPr>
          </p:pic>
          <p:sp>
            <p:nvSpPr>
              <p:cNvPr id="634" name="Shape 634"/>
              <p:cNvSpPr/>
              <p:nvPr/>
            </p:nvSpPr>
            <p:spPr>
              <a:xfrm>
                <a:off x="5892800" y="749300"/>
                <a:ext cx="317426"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703570">
                  <a:lnSpc>
                    <a:spcPts val="2100"/>
                  </a:lnSpc>
                  <a:tabLst>
                    <a:tab pos="520700" algn="l"/>
                  </a:tabLst>
                  <a:defRPr>
                    <a:solidFill>
                      <a:srgbClr val="006795"/>
                    </a:solidFill>
                    <a:latin typeface="Helvetica"/>
                    <a:ea typeface="Helvetica"/>
                    <a:cs typeface="Helvetica"/>
                    <a:sym typeface="Helvetica"/>
                  </a:defRPr>
                </a:lvl1pPr>
              </a:lstStyle>
              <a:p>
                <a:r>
                  <a:t>Iris</a:t>
                </a:r>
              </a:p>
            </p:txBody>
          </p:sp>
          <p:sp>
            <p:nvSpPr>
              <p:cNvPr id="635" name="Shape 635"/>
              <p:cNvSpPr/>
              <p:nvPr/>
            </p:nvSpPr>
            <p:spPr>
              <a:xfrm>
                <a:off x="5969000" y="1409700"/>
                <a:ext cx="50841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557520">
                  <a:lnSpc>
                    <a:spcPts val="2100"/>
                  </a:lnSpc>
                  <a:tabLst>
                    <a:tab pos="520700" algn="l"/>
                  </a:tabLst>
                  <a:defRPr>
                    <a:solidFill>
                      <a:srgbClr val="006795"/>
                    </a:solidFill>
                    <a:latin typeface="Helvetica"/>
                    <a:ea typeface="Helvetica"/>
                    <a:cs typeface="Helvetica"/>
                    <a:sym typeface="Helvetica"/>
                  </a:defRPr>
                </a:lvl1pPr>
              </a:lstStyle>
              <a:p>
                <a:r>
                  <a:t>Lens</a:t>
                </a:r>
              </a:p>
            </p:txBody>
          </p:sp>
          <p:sp>
            <p:nvSpPr>
              <p:cNvPr id="636" name="Shape 636"/>
              <p:cNvSpPr/>
              <p:nvPr/>
            </p:nvSpPr>
            <p:spPr>
              <a:xfrm>
                <a:off x="6032500" y="2222500"/>
                <a:ext cx="762459"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355590">
                  <a:lnSpc>
                    <a:spcPts val="2100"/>
                  </a:lnSpc>
                  <a:tabLst>
                    <a:tab pos="520700" algn="l"/>
                  </a:tabLst>
                  <a:defRPr>
                    <a:solidFill>
                      <a:srgbClr val="006795"/>
                    </a:solidFill>
                    <a:latin typeface="Helvetica"/>
                    <a:ea typeface="Helvetica"/>
                    <a:cs typeface="Helvetica"/>
                    <a:sym typeface="Helvetica"/>
                  </a:defRPr>
                </a:lvl1pPr>
              </a:lstStyle>
              <a:p>
                <a:r>
                  <a:t>Cornea</a:t>
                </a:r>
              </a:p>
            </p:txBody>
          </p:sp>
          <p:sp>
            <p:nvSpPr>
              <p:cNvPr id="637" name="Shape 637"/>
              <p:cNvSpPr/>
              <p:nvPr/>
            </p:nvSpPr>
            <p:spPr>
              <a:xfrm>
                <a:off x="3048000" y="2946400"/>
                <a:ext cx="67349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429250">
                  <a:lnSpc>
                    <a:spcPts val="2100"/>
                  </a:lnSpc>
                  <a:tabLst>
                    <a:tab pos="520700" algn="l"/>
                  </a:tabLst>
                  <a:defRPr>
                    <a:solidFill>
                      <a:srgbClr val="006795"/>
                    </a:solidFill>
                    <a:latin typeface="Helvetica"/>
                    <a:ea typeface="Helvetica"/>
                    <a:cs typeface="Helvetica"/>
                    <a:sym typeface="Helvetica"/>
                  </a:defRPr>
                </a:lvl1pPr>
              </a:lstStyle>
              <a:p>
                <a:r>
                  <a:t>Retina</a:t>
                </a:r>
              </a:p>
            </p:txBody>
          </p:sp>
          <p:sp>
            <p:nvSpPr>
              <p:cNvPr id="638" name="Shape 638"/>
              <p:cNvSpPr/>
              <p:nvPr/>
            </p:nvSpPr>
            <p:spPr>
              <a:xfrm>
                <a:off x="5619750" y="1917700"/>
                <a:ext cx="374650" cy="393700"/>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39" name="Shape 639"/>
              <p:cNvSpPr/>
              <p:nvPr/>
            </p:nvSpPr>
            <p:spPr>
              <a:xfrm flipV="1">
                <a:off x="5422900" y="958850"/>
                <a:ext cx="387350" cy="254000"/>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40" name="Shape 640"/>
              <p:cNvSpPr/>
              <p:nvPr/>
            </p:nvSpPr>
            <p:spPr>
              <a:xfrm>
                <a:off x="5194300" y="1562100"/>
                <a:ext cx="673100" cy="127"/>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41" name="Shape 641"/>
              <p:cNvSpPr/>
              <p:nvPr/>
            </p:nvSpPr>
            <p:spPr>
              <a:xfrm flipH="1">
                <a:off x="3454400" y="2298700"/>
                <a:ext cx="241301" cy="635000"/>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643" name="Shape 643"/>
            <p:cNvSpPr/>
            <p:nvPr/>
          </p:nvSpPr>
          <p:spPr>
            <a:xfrm rot="16200000">
              <a:off x="1461860" y="2465240"/>
              <a:ext cx="1463070" cy="1434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1500"/>
                </a:lnSpc>
                <a:tabLst>
                  <a:tab pos="520700" algn="l"/>
                </a:tabLst>
                <a:defRPr sz="1000">
                  <a:solidFill>
                    <a:srgbClr val="000000"/>
                  </a:solidFill>
                </a:defRPr>
              </a:lvl1pPr>
            </a:lstStyle>
            <a:p>
              <a:r>
                <a:t>Photo: Jo Naylor cc 2.0</a:t>
              </a:r>
            </a:p>
          </p:txBody>
        </p:sp>
      </p:grpSp>
      <p:sp>
        <p:nvSpPr>
          <p:cNvPr id="645" name="Shape 645"/>
          <p:cNvSpPr>
            <a:spLocks noGrp="1"/>
          </p:cNvSpPr>
          <p:nvPr>
            <p:ph type="title"/>
          </p:nvPr>
        </p:nvSpPr>
        <p:spPr>
          <a:prstGeom prst="rect">
            <a:avLst/>
          </a:prstGeom>
        </p:spPr>
        <p:txBody>
          <a:bodyPr/>
          <a:lstStyle>
            <a:lvl1pPr>
              <a:tabLst>
                <a:tab pos="952500" algn="l"/>
              </a:tabLst>
            </a:lvl1pPr>
          </a:lstStyle>
          <a:p>
            <a:r>
              <a:t>Analogy in Eye Structure</a:t>
            </a:r>
          </a:p>
        </p:txBody>
      </p:sp>
      <p:sp>
        <p:nvSpPr>
          <p:cNvPr id="646" name="Shape 646"/>
          <p:cNvSpPr>
            <a:spLocks noGrp="1"/>
          </p:cNvSpPr>
          <p:nvPr>
            <p:ph type="body" sz="quarter" idx="1"/>
          </p:nvPr>
        </p:nvSpPr>
        <p:spPr>
          <a:xfrm>
            <a:off x="368300" y="1790700"/>
            <a:ext cx="3246190" cy="3118545"/>
          </a:xfrm>
          <a:prstGeom prst="rect">
            <a:avLst/>
          </a:prstGeom>
        </p:spPr>
        <p:txBody>
          <a:bodyPr/>
          <a:lstStyle/>
          <a:p>
            <a:pPr marL="381000" indent="-381000">
              <a:tabLst>
                <a:tab pos="1016000" algn="l"/>
              </a:tabLst>
            </a:pPr>
            <a:r>
              <a:t>Eyes in cephalopods (such as octopus) and mammals have the same function and are structurally similar, but have </a:t>
            </a:r>
            <a:r>
              <a:rPr b="1">
                <a:solidFill>
                  <a:srgbClr val="006795"/>
                </a:solidFill>
              </a:rPr>
              <a:t>evolved from different origins</a:t>
            </a:r>
            <a:r>
              <a:t>.</a:t>
            </a:r>
          </a:p>
        </p:txBody>
      </p:sp>
      <p:grpSp>
        <p:nvGrpSpPr>
          <p:cNvPr id="659" name="Group 659"/>
          <p:cNvGrpSpPr/>
          <p:nvPr/>
        </p:nvGrpSpPr>
        <p:grpSpPr>
          <a:xfrm>
            <a:off x="6134100" y="5803900"/>
            <a:ext cx="6807659" cy="3390900"/>
            <a:chOff x="0" y="0"/>
            <a:chExt cx="6807658" cy="3390900"/>
          </a:xfrm>
        </p:grpSpPr>
        <p:pic>
          <p:nvPicPr>
            <p:cNvPr id="647" name="Analagous Structures OHT ox.pdf"/>
            <p:cNvPicPr>
              <a:picLocks noChangeAspect="1"/>
            </p:cNvPicPr>
            <p:nvPr/>
          </p:nvPicPr>
          <p:blipFill>
            <a:blip r:embed="rId4">
              <a:extLst/>
            </a:blip>
            <a:stretch>
              <a:fillRect/>
            </a:stretch>
          </p:blipFill>
          <p:spPr>
            <a:xfrm>
              <a:off x="2781593" y="139700"/>
              <a:ext cx="3060114" cy="3124201"/>
            </a:xfrm>
            <a:prstGeom prst="rect">
              <a:avLst/>
            </a:prstGeom>
            <a:ln w="12700" cap="flat">
              <a:noFill/>
              <a:miter lim="400000"/>
            </a:ln>
            <a:effectLst/>
          </p:spPr>
        </p:pic>
        <p:sp>
          <p:nvSpPr>
            <p:cNvPr id="648" name="Shape 648"/>
            <p:cNvSpPr/>
            <p:nvPr/>
          </p:nvSpPr>
          <p:spPr>
            <a:xfrm>
              <a:off x="5765800" y="317500"/>
              <a:ext cx="67349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429250">
                <a:lnSpc>
                  <a:spcPts val="3500"/>
                </a:lnSpc>
                <a:tabLst>
                  <a:tab pos="520700" algn="l"/>
                </a:tabLst>
                <a:defRPr>
                  <a:solidFill>
                    <a:srgbClr val="006795"/>
                  </a:solidFill>
                  <a:latin typeface="Helvetica"/>
                  <a:ea typeface="Helvetica"/>
                  <a:cs typeface="Helvetica"/>
                  <a:sym typeface="Helvetica"/>
                </a:defRPr>
              </a:lvl1pPr>
            </a:lstStyle>
            <a:p>
              <a:r>
                <a:t>Retina</a:t>
              </a:r>
            </a:p>
          </p:txBody>
        </p:sp>
        <p:sp>
          <p:nvSpPr>
            <p:cNvPr id="649" name="Shape 649"/>
            <p:cNvSpPr/>
            <p:nvPr/>
          </p:nvSpPr>
          <p:spPr>
            <a:xfrm>
              <a:off x="6057900" y="914400"/>
              <a:ext cx="317426"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703570">
                <a:lnSpc>
                  <a:spcPts val="3500"/>
                </a:lnSpc>
                <a:tabLst>
                  <a:tab pos="520700" algn="l"/>
                </a:tabLst>
                <a:defRPr>
                  <a:solidFill>
                    <a:srgbClr val="006795"/>
                  </a:solidFill>
                  <a:latin typeface="Helvetica"/>
                  <a:ea typeface="Helvetica"/>
                  <a:cs typeface="Helvetica"/>
                  <a:sym typeface="Helvetica"/>
                </a:defRPr>
              </a:lvl1pPr>
            </a:lstStyle>
            <a:p>
              <a:r>
                <a:t>Iris</a:t>
              </a:r>
            </a:p>
          </p:txBody>
        </p:sp>
        <p:sp>
          <p:nvSpPr>
            <p:cNvPr id="650" name="Shape 650"/>
            <p:cNvSpPr/>
            <p:nvPr/>
          </p:nvSpPr>
          <p:spPr>
            <a:xfrm>
              <a:off x="6019800" y="1587500"/>
              <a:ext cx="508410"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557520">
                <a:lnSpc>
                  <a:spcPts val="3500"/>
                </a:lnSpc>
                <a:tabLst>
                  <a:tab pos="520700" algn="l"/>
                </a:tabLst>
                <a:defRPr>
                  <a:solidFill>
                    <a:srgbClr val="006795"/>
                  </a:solidFill>
                  <a:latin typeface="Helvetica"/>
                  <a:ea typeface="Helvetica"/>
                  <a:cs typeface="Helvetica"/>
                  <a:sym typeface="Helvetica"/>
                </a:defRPr>
              </a:lvl1pPr>
            </a:lstStyle>
            <a:p>
              <a:r>
                <a:t>Lens</a:t>
              </a:r>
            </a:p>
          </p:txBody>
        </p:sp>
        <p:sp>
          <p:nvSpPr>
            <p:cNvPr id="651" name="Shape 651"/>
            <p:cNvSpPr/>
            <p:nvPr/>
          </p:nvSpPr>
          <p:spPr>
            <a:xfrm>
              <a:off x="6045200" y="2324100"/>
              <a:ext cx="762459"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5355590">
                <a:lnSpc>
                  <a:spcPts val="3500"/>
                </a:lnSpc>
                <a:tabLst>
                  <a:tab pos="520700" algn="l"/>
                </a:tabLst>
                <a:defRPr>
                  <a:solidFill>
                    <a:srgbClr val="006795"/>
                  </a:solidFill>
                  <a:latin typeface="Helvetica"/>
                  <a:ea typeface="Helvetica"/>
                  <a:cs typeface="Helvetica"/>
                  <a:sym typeface="Helvetica"/>
                </a:defRPr>
              </a:lvl1pPr>
            </a:lstStyle>
            <a:p>
              <a:r>
                <a:t>Cornea</a:t>
              </a:r>
            </a:p>
          </p:txBody>
        </p:sp>
        <p:sp>
          <p:nvSpPr>
            <p:cNvPr id="652" name="Shape 652"/>
            <p:cNvSpPr/>
            <p:nvPr/>
          </p:nvSpPr>
          <p:spPr>
            <a:xfrm flipV="1">
              <a:off x="4330700" y="476250"/>
              <a:ext cx="1371600" cy="590550"/>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53" name="Shape 653"/>
            <p:cNvSpPr/>
            <p:nvPr/>
          </p:nvSpPr>
          <p:spPr>
            <a:xfrm flipV="1">
              <a:off x="5518150" y="1092200"/>
              <a:ext cx="438150" cy="254000"/>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54" name="Shape 654"/>
            <p:cNvSpPr/>
            <p:nvPr/>
          </p:nvSpPr>
          <p:spPr>
            <a:xfrm>
              <a:off x="5232400" y="1727200"/>
              <a:ext cx="723900" cy="12701"/>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55" name="Shape 655"/>
            <p:cNvSpPr/>
            <p:nvPr/>
          </p:nvSpPr>
          <p:spPr>
            <a:xfrm>
              <a:off x="5607050" y="2222500"/>
              <a:ext cx="400050" cy="190500"/>
            </a:xfrm>
            <a:prstGeom prst="line">
              <a:avLst/>
            </a:prstGeom>
            <a:noFill/>
            <a:ln w="25400" cap="flat">
              <a:solidFill>
                <a:srgbClr val="006795"/>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656" name="Octapus Eye.jpg"/>
            <p:cNvPicPr>
              <a:picLocks noChangeAspect="1"/>
            </p:cNvPicPr>
            <p:nvPr/>
          </p:nvPicPr>
          <p:blipFill>
            <a:blip r:embed="rId5">
              <a:extLst/>
            </a:blip>
            <a:stretch>
              <a:fillRect/>
            </a:stretch>
          </p:blipFill>
          <p:spPr>
            <a:xfrm>
              <a:off x="0" y="12700"/>
              <a:ext cx="2273300" cy="3378200"/>
            </a:xfrm>
            <a:prstGeom prst="rect">
              <a:avLst/>
            </a:prstGeom>
            <a:ln w="25400" cap="flat">
              <a:solidFill>
                <a:srgbClr val="FFFFFF"/>
              </a:solidFill>
              <a:prstDash val="solid"/>
              <a:miter lim="400000"/>
            </a:ln>
            <a:effectLst/>
          </p:spPr>
        </p:pic>
        <p:sp>
          <p:nvSpPr>
            <p:cNvPr id="657" name="Shape 657"/>
            <p:cNvSpPr/>
            <p:nvPr/>
          </p:nvSpPr>
          <p:spPr>
            <a:xfrm>
              <a:off x="0" y="0"/>
              <a:ext cx="2271600" cy="508000"/>
            </a:xfrm>
            <a:prstGeom prst="rect">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58" name="Shape 658"/>
            <p:cNvSpPr/>
            <p:nvPr/>
          </p:nvSpPr>
          <p:spPr>
            <a:xfrm>
              <a:off x="365948" y="101600"/>
              <a:ext cx="1537198"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marR="4548504" algn="r">
                <a:lnSpc>
                  <a:spcPts val="4200"/>
                </a:lnSpc>
                <a:tabLst>
                  <a:tab pos="520700" algn="l"/>
                </a:tabLst>
                <a:defRPr sz="2000" b="1">
                  <a:solidFill>
                    <a:srgbClr val="FFFFFF"/>
                  </a:solidFill>
                </a:defRPr>
              </a:lvl1pPr>
            </a:lstStyle>
            <a:p>
              <a:r>
                <a:t>Octopus eye</a:t>
              </a:r>
            </a:p>
          </p:txBody>
        </p:sp>
      </p:grpSp>
      <p:pic>
        <p:nvPicPr>
          <p:cNvPr id="660" name="Octopus iStock 1173179 small.png"/>
          <p:cNvPicPr>
            <a:picLocks noChangeAspect="1"/>
          </p:cNvPicPr>
          <p:nvPr/>
        </p:nvPicPr>
        <p:blipFill>
          <a:blip r:embed="rId6">
            <a:extLst/>
          </a:blip>
          <a:stretch>
            <a:fillRect/>
          </a:stretch>
        </p:blipFill>
        <p:spPr>
          <a:xfrm>
            <a:off x="901700" y="5422900"/>
            <a:ext cx="5042619" cy="3975100"/>
          </a:xfrm>
          <a:prstGeom prst="rect">
            <a:avLst/>
          </a:prstGeom>
          <a:ln w="12700">
            <a:miter lim="400000"/>
          </a:ln>
        </p:spPr>
      </p:pic>
      <p:pic>
        <p:nvPicPr>
          <p:cNvPr id="661" name="Photodisc goat.png"/>
          <p:cNvPicPr>
            <a:picLocks noChangeAspect="1"/>
          </p:cNvPicPr>
          <p:nvPr/>
        </p:nvPicPr>
        <p:blipFill>
          <a:blip r:embed="rId7">
            <a:extLst/>
          </a:blip>
          <a:stretch>
            <a:fillRect/>
          </a:stretch>
        </p:blipFill>
        <p:spPr>
          <a:xfrm>
            <a:off x="3188597" y="1017384"/>
            <a:ext cx="3540206" cy="422101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1" build="p" bldLvl="5" animBg="1" advAuto="0"/>
      <p:bldP spid="660" grpId="2"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p:cNvSpPr>
          <p:nvPr>
            <p:ph type="title"/>
          </p:nvPr>
        </p:nvSpPr>
        <p:spPr>
          <a:xfrm>
            <a:off x="368300" y="368300"/>
            <a:ext cx="9106049" cy="1620540"/>
          </a:xfrm>
          <a:prstGeom prst="rect">
            <a:avLst/>
          </a:prstGeom>
        </p:spPr>
        <p:txBody>
          <a:bodyPr/>
          <a:lstStyle>
            <a:lvl1pPr>
              <a:tabLst>
                <a:tab pos="952500" algn="l"/>
              </a:tabLst>
            </a:lvl1pPr>
          </a:lstStyle>
          <a:p>
            <a:r>
              <a:t>Convergent Evolution in Mammals</a:t>
            </a:r>
          </a:p>
        </p:txBody>
      </p:sp>
      <p:sp>
        <p:nvSpPr>
          <p:cNvPr id="664" name="Shape 664"/>
          <p:cNvSpPr>
            <a:spLocks noGrp="1"/>
          </p:cNvSpPr>
          <p:nvPr>
            <p:ph type="body" sz="quarter" idx="1"/>
          </p:nvPr>
        </p:nvSpPr>
        <p:spPr>
          <a:xfrm>
            <a:off x="368300" y="2292647"/>
            <a:ext cx="4236889" cy="2437359"/>
          </a:xfrm>
          <a:prstGeom prst="rect">
            <a:avLst/>
          </a:prstGeom>
        </p:spPr>
        <p:txBody>
          <a:bodyPr/>
          <a:lstStyle>
            <a:lvl1pPr>
              <a:tabLst>
                <a:tab pos="1016000" algn="l"/>
              </a:tabLst>
            </a:lvl1pPr>
          </a:lstStyle>
          <a:p>
            <a:r>
              <a:t>Marsupial and placental mammals have evolved separately to occupy equivalent niches on different continents. They are ecological equivalents.</a:t>
            </a:r>
          </a:p>
        </p:txBody>
      </p:sp>
      <p:grpSp>
        <p:nvGrpSpPr>
          <p:cNvPr id="678" name="Group 678"/>
          <p:cNvGrpSpPr/>
          <p:nvPr/>
        </p:nvGrpSpPr>
        <p:grpSpPr>
          <a:xfrm>
            <a:off x="4165600" y="2120900"/>
            <a:ext cx="4445000" cy="7467600"/>
            <a:chOff x="0" y="0"/>
            <a:chExt cx="4445000" cy="7467599"/>
          </a:xfrm>
        </p:grpSpPr>
        <p:sp>
          <p:nvSpPr>
            <p:cNvPr id="665" name="Shape 665"/>
            <p:cNvSpPr/>
            <p:nvPr/>
          </p:nvSpPr>
          <p:spPr>
            <a:xfrm>
              <a:off x="1155700" y="0"/>
              <a:ext cx="3276600" cy="736600"/>
            </a:xfrm>
            <a:prstGeom prst="rect">
              <a:avLst/>
            </a:prstGeom>
            <a:solidFill>
              <a:srgbClr val="FFFFFF"/>
            </a:solidFill>
            <a:ln w="25400" cap="flat">
              <a:solidFill>
                <a:srgbClr val="006994"/>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ts val="2600"/>
                </a:lnSpc>
                <a:tabLst>
                  <a:tab pos="520700" algn="l"/>
                </a:tabLst>
                <a:defRPr sz="2200" b="1">
                  <a:solidFill>
                    <a:srgbClr val="000000"/>
                  </a:solidFill>
                </a:defRPr>
              </a:pPr>
              <a:r>
                <a:t>Marsupial mammals</a:t>
              </a:r>
            </a:p>
            <a:p>
              <a:pPr algn="ctr">
                <a:lnSpc>
                  <a:spcPts val="2100"/>
                </a:lnSpc>
                <a:tabLst>
                  <a:tab pos="520700" algn="l"/>
                </a:tabLst>
                <a:defRPr>
                  <a:solidFill>
                    <a:srgbClr val="000000"/>
                  </a:solidFill>
                </a:defRPr>
              </a:pPr>
              <a:r>
                <a:t>Australia</a:t>
              </a:r>
            </a:p>
          </p:txBody>
        </p:sp>
        <p:sp>
          <p:nvSpPr>
            <p:cNvPr id="666" name="Shape 666"/>
            <p:cNvSpPr/>
            <p:nvPr/>
          </p:nvSpPr>
          <p:spPr>
            <a:xfrm>
              <a:off x="2997200" y="1130300"/>
              <a:ext cx="1447201" cy="698401"/>
            </a:xfrm>
            <a:prstGeom prst="rect">
              <a:avLst/>
            </a:prstGeom>
            <a:solidFill>
              <a:srgbClr val="FFFB00">
                <a:alpha val="83000"/>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2100"/>
                </a:lnSpc>
                <a:tabLst>
                  <a:tab pos="520700" algn="l"/>
                </a:tabLst>
                <a:defRPr>
                  <a:solidFill>
                    <a:srgbClr val="000000"/>
                  </a:solidFill>
                </a:defRPr>
              </a:lvl1pPr>
            </a:lstStyle>
            <a:p>
              <a:r>
                <a:t>Wombat</a:t>
              </a:r>
            </a:p>
          </p:txBody>
        </p:sp>
        <p:sp>
          <p:nvSpPr>
            <p:cNvPr id="667" name="Shape 667"/>
            <p:cNvSpPr/>
            <p:nvPr/>
          </p:nvSpPr>
          <p:spPr>
            <a:xfrm>
              <a:off x="2997200" y="2146300"/>
              <a:ext cx="1447800" cy="698500"/>
            </a:xfrm>
            <a:prstGeom prst="rect">
              <a:avLst/>
            </a:prstGeom>
            <a:solidFill>
              <a:srgbClr val="FFFB00">
                <a:alpha val="83000"/>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2100"/>
                </a:lnSpc>
                <a:tabLst>
                  <a:tab pos="520700" algn="l"/>
                </a:tabLst>
                <a:defRPr>
                  <a:solidFill>
                    <a:srgbClr val="000000"/>
                  </a:solidFill>
                </a:defRPr>
              </a:lvl1pPr>
            </a:lstStyle>
            <a:p>
              <a:r>
                <a:t>Flying phalanger</a:t>
              </a:r>
            </a:p>
          </p:txBody>
        </p:sp>
        <p:sp>
          <p:nvSpPr>
            <p:cNvPr id="668" name="Shape 668"/>
            <p:cNvSpPr/>
            <p:nvPr/>
          </p:nvSpPr>
          <p:spPr>
            <a:xfrm>
              <a:off x="2997200" y="3200400"/>
              <a:ext cx="1447800" cy="698500"/>
            </a:xfrm>
            <a:prstGeom prst="rect">
              <a:avLst/>
            </a:prstGeom>
            <a:solidFill>
              <a:srgbClr val="FFFB00">
                <a:alpha val="83000"/>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2100"/>
                </a:lnSpc>
                <a:tabLst>
                  <a:tab pos="520700" algn="l"/>
                </a:tabLst>
                <a:defRPr>
                  <a:solidFill>
                    <a:srgbClr val="000000"/>
                  </a:solidFill>
                </a:defRPr>
              </a:lvl1pPr>
            </a:lstStyle>
            <a:p>
              <a:r>
                <a:t>Marsupial mole</a:t>
              </a:r>
            </a:p>
          </p:txBody>
        </p:sp>
        <p:sp>
          <p:nvSpPr>
            <p:cNvPr id="669" name="Shape 669"/>
            <p:cNvSpPr/>
            <p:nvPr/>
          </p:nvSpPr>
          <p:spPr>
            <a:xfrm>
              <a:off x="2997200" y="4089400"/>
              <a:ext cx="1447800" cy="698500"/>
            </a:xfrm>
            <a:prstGeom prst="rect">
              <a:avLst/>
            </a:prstGeom>
            <a:solidFill>
              <a:srgbClr val="FFFB00">
                <a:alpha val="83000"/>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2100"/>
                </a:lnSpc>
                <a:tabLst>
                  <a:tab pos="520700" algn="l"/>
                </a:tabLst>
                <a:defRPr>
                  <a:solidFill>
                    <a:srgbClr val="000000"/>
                  </a:solidFill>
                </a:defRPr>
              </a:lvl1pPr>
            </a:lstStyle>
            <a:p>
              <a:r>
                <a:t>Marsupial mouse</a:t>
              </a:r>
            </a:p>
          </p:txBody>
        </p:sp>
        <p:sp>
          <p:nvSpPr>
            <p:cNvPr id="670" name="Shape 670"/>
            <p:cNvSpPr/>
            <p:nvPr/>
          </p:nvSpPr>
          <p:spPr>
            <a:xfrm>
              <a:off x="2997200" y="5295900"/>
              <a:ext cx="1447800" cy="698500"/>
            </a:xfrm>
            <a:prstGeom prst="rect">
              <a:avLst/>
            </a:prstGeom>
            <a:solidFill>
              <a:srgbClr val="FFFB00">
                <a:alpha val="83000"/>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2100"/>
                </a:lnSpc>
                <a:tabLst>
                  <a:tab pos="520700" algn="l"/>
                </a:tabLst>
                <a:defRPr>
                  <a:solidFill>
                    <a:srgbClr val="000000"/>
                  </a:solidFill>
                </a:defRPr>
              </a:lvl1pPr>
            </a:lstStyle>
            <a:p>
              <a:r>
                <a:t>Tasmanian wolf</a:t>
              </a:r>
            </a:p>
          </p:txBody>
        </p:sp>
        <p:sp>
          <p:nvSpPr>
            <p:cNvPr id="671" name="Shape 671"/>
            <p:cNvSpPr/>
            <p:nvPr/>
          </p:nvSpPr>
          <p:spPr>
            <a:xfrm>
              <a:off x="2997200" y="6616700"/>
              <a:ext cx="1447800" cy="698500"/>
            </a:xfrm>
            <a:prstGeom prst="rect">
              <a:avLst/>
            </a:prstGeom>
            <a:solidFill>
              <a:srgbClr val="FFFB00">
                <a:alpha val="83000"/>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ts val="2100"/>
                </a:lnSpc>
                <a:tabLst>
                  <a:tab pos="520700" algn="l"/>
                </a:tabLst>
                <a:defRPr>
                  <a:solidFill>
                    <a:srgbClr val="483F36"/>
                  </a:solidFill>
                </a:defRPr>
              </a:pPr>
              <a:r>
                <a:rPr>
                  <a:solidFill>
                    <a:srgbClr val="000000"/>
                  </a:solidFill>
                </a:rPr>
                <a:t>Long-eared</a:t>
              </a:r>
            </a:p>
            <a:p>
              <a:pPr algn="ctr">
                <a:lnSpc>
                  <a:spcPts val="2100"/>
                </a:lnSpc>
                <a:tabLst>
                  <a:tab pos="520700" algn="l"/>
                </a:tabLst>
                <a:defRPr>
                  <a:solidFill>
                    <a:srgbClr val="483F36"/>
                  </a:solidFill>
                </a:defRPr>
              </a:pPr>
              <a:r>
                <a:rPr>
                  <a:solidFill>
                    <a:srgbClr val="000000"/>
                  </a:solidFill>
                </a:rPr>
                <a:t>bandicoot</a:t>
              </a:r>
            </a:p>
          </p:txBody>
        </p:sp>
        <p:pic>
          <p:nvPicPr>
            <p:cNvPr id="672" name="M-Wombat.png"/>
            <p:cNvPicPr>
              <a:picLocks noChangeAspect="1"/>
            </p:cNvPicPr>
            <p:nvPr/>
          </p:nvPicPr>
          <p:blipFill>
            <a:blip r:embed="rId2">
              <a:extLst/>
            </a:blip>
            <a:stretch>
              <a:fillRect/>
            </a:stretch>
          </p:blipFill>
          <p:spPr>
            <a:xfrm flipH="1">
              <a:off x="1092200" y="883920"/>
              <a:ext cx="1727200" cy="1198881"/>
            </a:xfrm>
            <a:prstGeom prst="rect">
              <a:avLst/>
            </a:prstGeom>
            <a:ln w="12700" cap="flat">
              <a:noFill/>
              <a:miter lim="400000"/>
            </a:ln>
            <a:effectLst/>
          </p:spPr>
        </p:pic>
        <p:pic>
          <p:nvPicPr>
            <p:cNvPr id="673" name="M-Flying.png"/>
            <p:cNvPicPr>
              <a:picLocks noChangeAspect="1"/>
            </p:cNvPicPr>
            <p:nvPr/>
          </p:nvPicPr>
          <p:blipFill>
            <a:blip r:embed="rId3">
              <a:extLst/>
            </a:blip>
            <a:stretch>
              <a:fillRect/>
            </a:stretch>
          </p:blipFill>
          <p:spPr>
            <a:xfrm flipH="1">
              <a:off x="888999" y="1803400"/>
              <a:ext cx="2137662" cy="1384300"/>
            </a:xfrm>
            <a:prstGeom prst="rect">
              <a:avLst/>
            </a:prstGeom>
            <a:ln w="12700" cap="flat">
              <a:noFill/>
              <a:miter lim="400000"/>
            </a:ln>
            <a:effectLst/>
          </p:spPr>
        </p:pic>
        <p:pic>
          <p:nvPicPr>
            <p:cNvPr id="674" name="M-Mole.png"/>
            <p:cNvPicPr>
              <a:picLocks noChangeAspect="1"/>
            </p:cNvPicPr>
            <p:nvPr/>
          </p:nvPicPr>
          <p:blipFill>
            <a:blip r:embed="rId4">
              <a:extLst/>
            </a:blip>
            <a:stretch>
              <a:fillRect/>
            </a:stretch>
          </p:blipFill>
          <p:spPr>
            <a:xfrm flipH="1">
              <a:off x="800100" y="3073400"/>
              <a:ext cx="2159000" cy="965200"/>
            </a:xfrm>
            <a:prstGeom prst="rect">
              <a:avLst/>
            </a:prstGeom>
            <a:ln w="12700" cap="flat">
              <a:noFill/>
              <a:miter lim="400000"/>
            </a:ln>
            <a:effectLst/>
          </p:spPr>
        </p:pic>
        <p:pic>
          <p:nvPicPr>
            <p:cNvPr id="675" name="M-Mouse.png"/>
            <p:cNvPicPr>
              <a:picLocks noChangeAspect="1"/>
            </p:cNvPicPr>
            <p:nvPr/>
          </p:nvPicPr>
          <p:blipFill>
            <a:blip r:embed="rId5">
              <a:extLst/>
            </a:blip>
            <a:stretch>
              <a:fillRect/>
            </a:stretch>
          </p:blipFill>
          <p:spPr>
            <a:xfrm>
              <a:off x="177800" y="4102100"/>
              <a:ext cx="2525970" cy="1168400"/>
            </a:xfrm>
            <a:prstGeom prst="rect">
              <a:avLst/>
            </a:prstGeom>
            <a:ln w="12700" cap="flat">
              <a:noFill/>
              <a:miter lim="400000"/>
            </a:ln>
            <a:effectLst/>
          </p:spPr>
        </p:pic>
        <p:pic>
          <p:nvPicPr>
            <p:cNvPr id="676" name="M-Wolf.png"/>
            <p:cNvPicPr>
              <a:picLocks noChangeAspect="1"/>
            </p:cNvPicPr>
            <p:nvPr/>
          </p:nvPicPr>
          <p:blipFill>
            <a:blip r:embed="rId6">
              <a:extLst/>
            </a:blip>
            <a:stretch>
              <a:fillRect/>
            </a:stretch>
          </p:blipFill>
          <p:spPr>
            <a:xfrm>
              <a:off x="0" y="5105400"/>
              <a:ext cx="2882900" cy="1409700"/>
            </a:xfrm>
            <a:prstGeom prst="rect">
              <a:avLst/>
            </a:prstGeom>
            <a:ln w="12700" cap="flat">
              <a:noFill/>
              <a:miter lim="400000"/>
            </a:ln>
            <a:effectLst/>
          </p:spPr>
        </p:pic>
        <p:pic>
          <p:nvPicPr>
            <p:cNvPr id="677" name="M-Bandicoot.png"/>
            <p:cNvPicPr>
              <a:picLocks noChangeAspect="1"/>
            </p:cNvPicPr>
            <p:nvPr/>
          </p:nvPicPr>
          <p:blipFill>
            <a:blip r:embed="rId7">
              <a:extLst/>
            </a:blip>
            <a:stretch>
              <a:fillRect/>
            </a:stretch>
          </p:blipFill>
          <p:spPr>
            <a:xfrm>
              <a:off x="393700" y="5752988"/>
              <a:ext cx="2590800" cy="1714612"/>
            </a:xfrm>
            <a:prstGeom prst="rect">
              <a:avLst/>
            </a:prstGeom>
            <a:ln w="12700" cap="flat">
              <a:noFill/>
              <a:miter lim="400000"/>
            </a:ln>
            <a:effectLst/>
          </p:spPr>
        </p:pic>
      </p:grpSp>
      <p:grpSp>
        <p:nvGrpSpPr>
          <p:cNvPr id="693" name="Group 693"/>
          <p:cNvGrpSpPr/>
          <p:nvPr/>
        </p:nvGrpSpPr>
        <p:grpSpPr>
          <a:xfrm>
            <a:off x="9105900" y="2133600"/>
            <a:ext cx="3606800" cy="7493000"/>
            <a:chOff x="0" y="0"/>
            <a:chExt cx="3606800" cy="7493000"/>
          </a:xfrm>
        </p:grpSpPr>
        <p:grpSp>
          <p:nvGrpSpPr>
            <p:cNvPr id="691" name="Group 691"/>
            <p:cNvGrpSpPr/>
            <p:nvPr/>
          </p:nvGrpSpPr>
          <p:grpSpPr>
            <a:xfrm>
              <a:off x="0" y="0"/>
              <a:ext cx="3606800" cy="7493000"/>
              <a:chOff x="0" y="0"/>
              <a:chExt cx="3606800" cy="7493000"/>
            </a:xfrm>
          </p:grpSpPr>
          <p:pic>
            <p:nvPicPr>
              <p:cNvPr id="679" name="P-Mouse.png"/>
              <p:cNvPicPr>
                <a:picLocks noChangeAspect="1"/>
              </p:cNvPicPr>
              <p:nvPr/>
            </p:nvPicPr>
            <p:blipFill>
              <a:blip r:embed="rId8">
                <a:extLst/>
              </a:blip>
              <a:stretch>
                <a:fillRect/>
              </a:stretch>
            </p:blipFill>
            <p:spPr>
              <a:xfrm flipH="1">
                <a:off x="1562100" y="3987800"/>
                <a:ext cx="1631245" cy="1295400"/>
              </a:xfrm>
              <a:prstGeom prst="rect">
                <a:avLst/>
              </a:prstGeom>
              <a:ln w="12700" cap="flat">
                <a:noFill/>
                <a:miter lim="400000"/>
              </a:ln>
              <a:effectLst/>
            </p:spPr>
          </p:pic>
          <p:sp>
            <p:nvSpPr>
              <p:cNvPr id="680" name="Shape 680"/>
              <p:cNvSpPr/>
              <p:nvPr/>
            </p:nvSpPr>
            <p:spPr>
              <a:xfrm>
                <a:off x="12700" y="0"/>
                <a:ext cx="3276600" cy="736600"/>
              </a:xfrm>
              <a:prstGeom prst="rect">
                <a:avLst/>
              </a:prstGeom>
              <a:solidFill>
                <a:srgbClr val="FFFFFF"/>
              </a:solidFill>
              <a:ln w="25400" cap="flat">
                <a:solidFill>
                  <a:srgbClr val="006994"/>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ts val="2600"/>
                  </a:lnSpc>
                  <a:tabLst>
                    <a:tab pos="520700" algn="l"/>
                  </a:tabLst>
                  <a:defRPr sz="2200" b="1">
                    <a:solidFill>
                      <a:srgbClr val="000000"/>
                    </a:solidFill>
                  </a:defRPr>
                </a:pPr>
                <a:r>
                  <a:t>Placental mammals</a:t>
                </a:r>
              </a:p>
              <a:p>
                <a:pPr algn="ctr">
                  <a:lnSpc>
                    <a:spcPts val="2100"/>
                  </a:lnSpc>
                  <a:tabLst>
                    <a:tab pos="520700" algn="l"/>
                  </a:tabLst>
                  <a:defRPr>
                    <a:solidFill>
                      <a:srgbClr val="000000"/>
                    </a:solidFill>
                  </a:defRPr>
                </a:pPr>
                <a:r>
                  <a:t>North America</a:t>
                </a:r>
              </a:p>
            </p:txBody>
          </p:sp>
          <p:sp>
            <p:nvSpPr>
              <p:cNvPr id="681" name="Shape 681"/>
              <p:cNvSpPr/>
              <p:nvPr/>
            </p:nvSpPr>
            <p:spPr>
              <a:xfrm>
                <a:off x="0" y="1117600"/>
                <a:ext cx="1447201" cy="698401"/>
              </a:xfrm>
              <a:prstGeom prst="rect">
                <a:avLst/>
              </a:prstGeom>
              <a:solidFill>
                <a:srgbClr val="6BB500">
                  <a:alpha val="45684"/>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ts val="2100"/>
                  </a:lnSpc>
                  <a:tabLst>
                    <a:tab pos="520700" algn="l"/>
                  </a:tabLst>
                  <a:defRPr>
                    <a:solidFill>
                      <a:srgbClr val="000000"/>
                    </a:solidFill>
                  </a:defRPr>
                </a:pPr>
                <a:r>
                  <a:t>Wood </a:t>
                </a:r>
                <a:br/>
                <a:r>
                  <a:t>chuck</a:t>
                </a:r>
              </a:p>
            </p:txBody>
          </p:sp>
          <p:sp>
            <p:nvSpPr>
              <p:cNvPr id="682" name="Shape 682"/>
              <p:cNvSpPr/>
              <p:nvPr/>
            </p:nvSpPr>
            <p:spPr>
              <a:xfrm>
                <a:off x="0" y="2133600"/>
                <a:ext cx="1447201" cy="698401"/>
              </a:xfrm>
              <a:prstGeom prst="rect">
                <a:avLst/>
              </a:prstGeom>
              <a:solidFill>
                <a:srgbClr val="6BB500">
                  <a:alpha val="45684"/>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2100"/>
                  </a:lnSpc>
                  <a:tabLst>
                    <a:tab pos="520700" algn="l"/>
                  </a:tabLst>
                  <a:defRPr>
                    <a:solidFill>
                      <a:srgbClr val="000000"/>
                    </a:solidFill>
                  </a:defRPr>
                </a:lvl1pPr>
              </a:lstStyle>
              <a:p>
                <a:r>
                  <a:t>Flying squirrel</a:t>
                </a:r>
              </a:p>
            </p:txBody>
          </p:sp>
          <p:sp>
            <p:nvSpPr>
              <p:cNvPr id="683" name="Shape 683"/>
              <p:cNvSpPr/>
              <p:nvPr/>
            </p:nvSpPr>
            <p:spPr>
              <a:xfrm>
                <a:off x="0" y="3187700"/>
                <a:ext cx="1447201" cy="698401"/>
              </a:xfrm>
              <a:prstGeom prst="rect">
                <a:avLst/>
              </a:prstGeom>
              <a:solidFill>
                <a:srgbClr val="6BB500">
                  <a:alpha val="45684"/>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2100"/>
                  </a:lnSpc>
                  <a:tabLst>
                    <a:tab pos="520700" algn="l"/>
                  </a:tabLst>
                  <a:defRPr>
                    <a:solidFill>
                      <a:srgbClr val="000000"/>
                    </a:solidFill>
                  </a:defRPr>
                </a:lvl1pPr>
              </a:lstStyle>
              <a:p>
                <a:r>
                  <a:t>Mole</a:t>
                </a:r>
              </a:p>
            </p:txBody>
          </p:sp>
          <p:sp>
            <p:nvSpPr>
              <p:cNvPr id="684" name="Shape 684"/>
              <p:cNvSpPr/>
              <p:nvPr/>
            </p:nvSpPr>
            <p:spPr>
              <a:xfrm>
                <a:off x="0" y="4076700"/>
                <a:ext cx="1447201" cy="698401"/>
              </a:xfrm>
              <a:prstGeom prst="rect">
                <a:avLst/>
              </a:prstGeom>
              <a:solidFill>
                <a:srgbClr val="6BB500">
                  <a:alpha val="45684"/>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2100"/>
                  </a:lnSpc>
                  <a:tabLst>
                    <a:tab pos="520700" algn="l"/>
                  </a:tabLst>
                  <a:defRPr>
                    <a:solidFill>
                      <a:srgbClr val="000000"/>
                    </a:solidFill>
                  </a:defRPr>
                </a:lvl1pPr>
              </a:lstStyle>
              <a:p>
                <a:r>
                  <a:t>Mouse</a:t>
                </a:r>
              </a:p>
            </p:txBody>
          </p:sp>
          <p:sp>
            <p:nvSpPr>
              <p:cNvPr id="685" name="Shape 685"/>
              <p:cNvSpPr/>
              <p:nvPr/>
            </p:nvSpPr>
            <p:spPr>
              <a:xfrm>
                <a:off x="0" y="5283200"/>
                <a:ext cx="1447201" cy="698401"/>
              </a:xfrm>
              <a:prstGeom prst="rect">
                <a:avLst/>
              </a:prstGeom>
              <a:solidFill>
                <a:srgbClr val="6BB500">
                  <a:alpha val="45684"/>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2100"/>
                  </a:lnSpc>
                  <a:tabLst>
                    <a:tab pos="520700" algn="l"/>
                  </a:tabLst>
                  <a:defRPr>
                    <a:solidFill>
                      <a:srgbClr val="000000"/>
                    </a:solidFill>
                  </a:defRPr>
                </a:lvl1pPr>
              </a:lstStyle>
              <a:p>
                <a:r>
                  <a:t>Wolf</a:t>
                </a:r>
              </a:p>
            </p:txBody>
          </p:sp>
          <p:sp>
            <p:nvSpPr>
              <p:cNvPr id="686" name="Shape 686"/>
              <p:cNvSpPr/>
              <p:nvPr/>
            </p:nvSpPr>
            <p:spPr>
              <a:xfrm>
                <a:off x="0" y="6604000"/>
                <a:ext cx="1447201" cy="698401"/>
              </a:xfrm>
              <a:prstGeom prst="rect">
                <a:avLst/>
              </a:prstGeom>
              <a:solidFill>
                <a:srgbClr val="6BB500">
                  <a:alpha val="45684"/>
                </a:srgbClr>
              </a:soli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ts val="2100"/>
                  </a:lnSpc>
                  <a:tabLst>
                    <a:tab pos="520700" algn="l"/>
                  </a:tabLst>
                  <a:defRPr>
                    <a:solidFill>
                      <a:srgbClr val="000000"/>
                    </a:solidFill>
                  </a:defRPr>
                </a:lvl1pPr>
              </a:lstStyle>
              <a:p>
                <a:r>
                  <a:t>Rabbit</a:t>
                </a:r>
              </a:p>
            </p:txBody>
          </p:sp>
          <p:pic>
            <p:nvPicPr>
              <p:cNvPr id="687" name="P-Mole.png"/>
              <p:cNvPicPr>
                <a:picLocks noChangeAspect="1"/>
              </p:cNvPicPr>
              <p:nvPr/>
            </p:nvPicPr>
            <p:blipFill>
              <a:blip r:embed="rId9">
                <a:extLst/>
              </a:blip>
              <a:stretch>
                <a:fillRect/>
              </a:stretch>
            </p:blipFill>
            <p:spPr>
              <a:xfrm>
                <a:off x="1790700" y="3073400"/>
                <a:ext cx="1775178" cy="939800"/>
              </a:xfrm>
              <a:prstGeom prst="rect">
                <a:avLst/>
              </a:prstGeom>
              <a:ln w="12700" cap="flat">
                <a:noFill/>
                <a:miter lim="400000"/>
              </a:ln>
              <a:effectLst/>
            </p:spPr>
          </p:pic>
          <p:pic>
            <p:nvPicPr>
              <p:cNvPr id="688" name="P-Prairie-Dog.png"/>
              <p:cNvPicPr>
                <a:picLocks noChangeAspect="1"/>
              </p:cNvPicPr>
              <p:nvPr/>
            </p:nvPicPr>
            <p:blipFill>
              <a:blip r:embed="rId10">
                <a:extLst/>
              </a:blip>
              <a:stretch>
                <a:fillRect/>
              </a:stretch>
            </p:blipFill>
            <p:spPr>
              <a:xfrm>
                <a:off x="1727200" y="812800"/>
                <a:ext cx="1536916" cy="1066800"/>
              </a:xfrm>
              <a:prstGeom prst="rect">
                <a:avLst/>
              </a:prstGeom>
              <a:ln w="12700" cap="flat">
                <a:noFill/>
                <a:miter lim="400000"/>
              </a:ln>
              <a:effectLst/>
            </p:spPr>
          </p:pic>
          <p:pic>
            <p:nvPicPr>
              <p:cNvPr id="689" name="P-Flying.png"/>
              <p:cNvPicPr>
                <a:picLocks noChangeAspect="1"/>
              </p:cNvPicPr>
              <p:nvPr/>
            </p:nvPicPr>
            <p:blipFill>
              <a:blip r:embed="rId11">
                <a:extLst/>
              </a:blip>
              <a:stretch>
                <a:fillRect/>
              </a:stretch>
            </p:blipFill>
            <p:spPr>
              <a:xfrm>
                <a:off x="1752600" y="1904551"/>
                <a:ext cx="1854200" cy="1156150"/>
              </a:xfrm>
              <a:prstGeom prst="rect">
                <a:avLst/>
              </a:prstGeom>
              <a:ln w="12700" cap="flat">
                <a:noFill/>
                <a:miter lim="400000"/>
              </a:ln>
              <a:effectLst/>
            </p:spPr>
          </p:pic>
          <p:pic>
            <p:nvPicPr>
              <p:cNvPr id="690" name="P-Rabbit.png"/>
              <p:cNvPicPr>
                <a:picLocks noChangeAspect="1"/>
              </p:cNvPicPr>
              <p:nvPr/>
            </p:nvPicPr>
            <p:blipFill>
              <a:blip r:embed="rId12">
                <a:extLst/>
              </a:blip>
              <a:stretch>
                <a:fillRect/>
              </a:stretch>
            </p:blipFill>
            <p:spPr>
              <a:xfrm>
                <a:off x="1569719" y="5765800"/>
                <a:ext cx="1097281" cy="1727200"/>
              </a:xfrm>
              <a:prstGeom prst="rect">
                <a:avLst/>
              </a:prstGeom>
              <a:ln w="12700" cap="flat">
                <a:noFill/>
                <a:miter lim="400000"/>
              </a:ln>
              <a:effectLst/>
            </p:spPr>
          </p:pic>
        </p:grpSp>
        <p:pic>
          <p:nvPicPr>
            <p:cNvPr id="692" name="wolf cc.png"/>
            <p:cNvPicPr>
              <a:picLocks noChangeAspect="1"/>
            </p:cNvPicPr>
            <p:nvPr/>
          </p:nvPicPr>
          <p:blipFill>
            <a:blip r:embed="rId13">
              <a:extLst/>
            </a:blip>
            <a:stretch>
              <a:fillRect/>
            </a:stretch>
          </p:blipFill>
          <p:spPr>
            <a:xfrm flipH="1">
              <a:off x="1828800" y="4820789"/>
              <a:ext cx="1447800" cy="1604320"/>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6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1"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5" name="Arabian-camel.png"/>
          <p:cNvPicPr>
            <a:picLocks noChangeAspect="1"/>
          </p:cNvPicPr>
          <p:nvPr/>
        </p:nvPicPr>
        <p:blipFill>
          <a:blip r:embed="rId2">
            <a:extLst/>
          </a:blip>
          <a:stretch>
            <a:fillRect/>
          </a:stretch>
        </p:blipFill>
        <p:spPr>
          <a:xfrm>
            <a:off x="5334000" y="2090166"/>
            <a:ext cx="3810000" cy="3771901"/>
          </a:xfrm>
          <a:prstGeom prst="rect">
            <a:avLst/>
          </a:prstGeom>
          <a:ln w="12700">
            <a:miter lim="400000"/>
          </a:ln>
        </p:spPr>
      </p:pic>
      <p:sp>
        <p:nvSpPr>
          <p:cNvPr id="696" name="Shape 696"/>
          <p:cNvSpPr>
            <a:spLocks noGrp="1"/>
          </p:cNvSpPr>
          <p:nvPr>
            <p:ph type="title"/>
          </p:nvPr>
        </p:nvSpPr>
        <p:spPr>
          <a:xfrm>
            <a:off x="368300" y="368300"/>
            <a:ext cx="10049223" cy="1765350"/>
          </a:xfrm>
          <a:prstGeom prst="rect">
            <a:avLst/>
          </a:prstGeom>
        </p:spPr>
        <p:txBody>
          <a:bodyPr/>
          <a:lstStyle/>
          <a:p>
            <a:pPr>
              <a:tabLst>
                <a:tab pos="952500" algn="l"/>
              </a:tabLst>
            </a:pPr>
            <a:r>
              <a:t>The Biogeography of the</a:t>
            </a:r>
          </a:p>
          <a:p>
            <a:pPr>
              <a:tabLst>
                <a:tab pos="952500" algn="l"/>
              </a:tabLst>
            </a:pPr>
            <a:r>
              <a:t>Camel Family</a:t>
            </a:r>
          </a:p>
        </p:txBody>
      </p:sp>
      <p:sp>
        <p:nvSpPr>
          <p:cNvPr id="697" name="Shape 697"/>
          <p:cNvSpPr>
            <a:spLocks noGrp="1"/>
          </p:cNvSpPr>
          <p:nvPr>
            <p:ph type="body" sz="half" idx="1"/>
          </p:nvPr>
        </p:nvSpPr>
        <p:spPr>
          <a:xfrm>
            <a:off x="368300" y="2444105"/>
            <a:ext cx="4999931" cy="6890395"/>
          </a:xfrm>
          <a:prstGeom prst="rect">
            <a:avLst/>
          </a:prstGeom>
        </p:spPr>
        <p:txBody>
          <a:bodyPr/>
          <a:lstStyle/>
          <a:p>
            <a:pPr>
              <a:tabLst>
                <a:tab pos="1016000" algn="l"/>
              </a:tabLst>
            </a:pPr>
            <a:r>
              <a:t>The camel family comprises</a:t>
            </a:r>
            <a:br/>
            <a:r>
              <a:t>six modern-day species that have survived on three continents:</a:t>
            </a:r>
          </a:p>
          <a:p>
            <a:pPr lvl="1">
              <a:tabLst>
                <a:tab pos="1485900" algn="l"/>
              </a:tabLst>
            </a:pPr>
            <a:r>
              <a:t>Arabian camel</a:t>
            </a:r>
          </a:p>
          <a:p>
            <a:pPr lvl="1">
              <a:tabLst>
                <a:tab pos="1485900" algn="l"/>
              </a:tabLst>
            </a:pPr>
            <a:r>
              <a:t>Bactrian camel</a:t>
            </a:r>
          </a:p>
          <a:p>
            <a:pPr lvl="1">
              <a:tabLst>
                <a:tab pos="1485900" algn="l"/>
              </a:tabLst>
            </a:pPr>
            <a:r>
              <a:t>Llama</a:t>
            </a:r>
          </a:p>
          <a:p>
            <a:pPr lvl="1">
              <a:tabLst>
                <a:tab pos="1485900" algn="l"/>
              </a:tabLst>
            </a:pPr>
            <a:r>
              <a:t>Vicuña</a:t>
            </a:r>
          </a:p>
          <a:p>
            <a:pPr lvl="1">
              <a:tabLst>
                <a:tab pos="1485900" algn="l"/>
              </a:tabLst>
            </a:pPr>
            <a:r>
              <a:t>Alpaca</a:t>
            </a:r>
          </a:p>
          <a:p>
            <a:pPr lvl="1">
              <a:tabLst>
                <a:tab pos="1485900" algn="l"/>
              </a:tabLst>
            </a:pPr>
            <a:r>
              <a:t>Guanaco</a:t>
            </a:r>
          </a:p>
          <a:p>
            <a:pPr>
              <a:tabLst>
                <a:tab pos="1016000" algn="l"/>
              </a:tabLst>
            </a:pPr>
            <a:r>
              <a:t>There are no surviving species on their continent of origin, North America, where they emerged about 40 million years ago and later dispersed to other continents.</a:t>
            </a:r>
          </a:p>
        </p:txBody>
      </p:sp>
      <p:pic>
        <p:nvPicPr>
          <p:cNvPr id="698" name="Llama OS18036.png"/>
          <p:cNvPicPr>
            <a:picLocks noChangeAspect="1"/>
          </p:cNvPicPr>
          <p:nvPr/>
        </p:nvPicPr>
        <p:blipFill>
          <a:blip r:embed="rId3">
            <a:extLst/>
          </a:blip>
          <a:stretch>
            <a:fillRect/>
          </a:stretch>
        </p:blipFill>
        <p:spPr>
          <a:xfrm flipH="1">
            <a:off x="6629400" y="5899150"/>
            <a:ext cx="2439723" cy="3517900"/>
          </a:xfrm>
          <a:prstGeom prst="rect">
            <a:avLst/>
          </a:prstGeom>
          <a:ln w="12700">
            <a:miter lim="400000"/>
          </a:ln>
        </p:spPr>
      </p:pic>
      <p:pic>
        <p:nvPicPr>
          <p:cNvPr id="699" name="Bactrian-camel-2.png"/>
          <p:cNvPicPr>
            <a:picLocks noChangeAspect="1"/>
          </p:cNvPicPr>
          <p:nvPr/>
        </p:nvPicPr>
        <p:blipFill>
          <a:blip r:embed="rId4">
            <a:extLst/>
          </a:blip>
          <a:stretch>
            <a:fillRect/>
          </a:stretch>
        </p:blipFill>
        <p:spPr>
          <a:xfrm flipH="1">
            <a:off x="9439885" y="1784603"/>
            <a:ext cx="2895601" cy="3600197"/>
          </a:xfrm>
          <a:prstGeom prst="rect">
            <a:avLst/>
          </a:prstGeom>
          <a:ln w="12700">
            <a:miter lim="400000"/>
          </a:ln>
        </p:spPr>
      </p:pic>
      <p:sp>
        <p:nvSpPr>
          <p:cNvPr id="700" name="Shape 700"/>
          <p:cNvSpPr/>
          <p:nvPr/>
        </p:nvSpPr>
        <p:spPr>
          <a:xfrm>
            <a:off x="5111222" y="4394200"/>
            <a:ext cx="1473933" cy="5588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0" marR="5355590">
              <a:lnSpc>
                <a:spcPts val="2100"/>
              </a:lnSpc>
              <a:tabLst>
                <a:tab pos="520700" algn="l"/>
              </a:tabLst>
              <a:defRPr>
                <a:solidFill>
                  <a:srgbClr val="006795"/>
                </a:solidFill>
                <a:latin typeface="Helvetica"/>
                <a:ea typeface="Helvetica"/>
                <a:cs typeface="Helvetica"/>
                <a:sym typeface="Helvetica"/>
              </a:defRPr>
            </a:pPr>
            <a:r>
              <a:t>Arabian camel</a:t>
            </a:r>
            <a:br/>
            <a:r>
              <a:t> (dromedary)</a:t>
            </a:r>
          </a:p>
        </p:txBody>
      </p:sp>
      <p:sp>
        <p:nvSpPr>
          <p:cNvPr id="701" name="Shape 701"/>
          <p:cNvSpPr/>
          <p:nvPr/>
        </p:nvSpPr>
        <p:spPr>
          <a:xfrm>
            <a:off x="11112270" y="5397500"/>
            <a:ext cx="1524609" cy="2794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0" marR="5355590">
              <a:lnSpc>
                <a:spcPts val="2100"/>
              </a:lnSpc>
              <a:tabLst>
                <a:tab pos="520700" algn="l"/>
              </a:tabLst>
              <a:defRPr>
                <a:solidFill>
                  <a:srgbClr val="006795"/>
                </a:solidFill>
                <a:latin typeface="Helvetica"/>
                <a:ea typeface="Helvetica"/>
                <a:cs typeface="Helvetica"/>
                <a:sym typeface="Helvetica"/>
              </a:defRPr>
            </a:lvl1pPr>
          </a:lstStyle>
          <a:p>
            <a:r>
              <a:t>Bactrian camel</a:t>
            </a:r>
          </a:p>
        </p:txBody>
      </p:sp>
      <p:sp>
        <p:nvSpPr>
          <p:cNvPr id="702" name="Shape 702"/>
          <p:cNvSpPr/>
          <p:nvPr/>
        </p:nvSpPr>
        <p:spPr>
          <a:xfrm>
            <a:off x="10553470" y="6477000"/>
            <a:ext cx="940496" cy="2794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0" marR="5355590">
              <a:lnSpc>
                <a:spcPts val="2100"/>
              </a:lnSpc>
              <a:tabLst>
                <a:tab pos="520700" algn="l"/>
              </a:tabLst>
              <a:defRPr>
                <a:solidFill>
                  <a:srgbClr val="006795"/>
                </a:solidFill>
                <a:latin typeface="Helvetica"/>
                <a:ea typeface="Helvetica"/>
                <a:cs typeface="Helvetica"/>
                <a:sym typeface="Helvetica"/>
              </a:defRPr>
            </a:lvl1pPr>
          </a:lstStyle>
          <a:p>
            <a:r>
              <a:t>Guanaco</a:t>
            </a:r>
          </a:p>
        </p:txBody>
      </p:sp>
      <p:sp>
        <p:nvSpPr>
          <p:cNvPr id="703" name="Shape 703"/>
          <p:cNvSpPr/>
          <p:nvPr/>
        </p:nvSpPr>
        <p:spPr>
          <a:xfrm>
            <a:off x="7721370" y="6477000"/>
            <a:ext cx="635324" cy="2794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0" marR="5355590">
              <a:lnSpc>
                <a:spcPts val="2100"/>
              </a:lnSpc>
              <a:tabLst>
                <a:tab pos="520700" algn="l"/>
              </a:tabLst>
              <a:defRPr>
                <a:solidFill>
                  <a:srgbClr val="006795"/>
                </a:solidFill>
                <a:latin typeface="Helvetica"/>
                <a:ea typeface="Helvetica"/>
                <a:cs typeface="Helvetica"/>
                <a:sym typeface="Helvetica"/>
              </a:defRPr>
            </a:lvl1pPr>
          </a:lstStyle>
          <a:p>
            <a:r>
              <a:t>Llama</a:t>
            </a:r>
          </a:p>
        </p:txBody>
      </p:sp>
      <p:pic>
        <p:nvPicPr>
          <p:cNvPr id="704" name="DPC Guanaco color.png"/>
          <p:cNvPicPr>
            <a:picLocks noChangeAspect="1"/>
          </p:cNvPicPr>
          <p:nvPr/>
        </p:nvPicPr>
        <p:blipFill>
          <a:blip r:embed="rId5">
            <a:extLst/>
          </a:blip>
          <a:stretch>
            <a:fillRect/>
          </a:stretch>
        </p:blipFill>
        <p:spPr>
          <a:xfrm>
            <a:off x="9699334" y="6061904"/>
            <a:ext cx="2895601" cy="337940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9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69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697">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69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 grpId="1"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 name="Camel Evolution OHT map.pdf"/>
          <p:cNvPicPr>
            <a:picLocks noChangeAspect="1"/>
          </p:cNvPicPr>
          <p:nvPr/>
        </p:nvPicPr>
        <p:blipFill>
          <a:blip r:embed="rId2">
            <a:extLst/>
          </a:blip>
          <a:stretch>
            <a:fillRect/>
          </a:stretch>
        </p:blipFill>
        <p:spPr>
          <a:xfrm>
            <a:off x="2687504" y="3244228"/>
            <a:ext cx="7693292" cy="6273801"/>
          </a:xfrm>
          <a:prstGeom prst="rect">
            <a:avLst/>
          </a:prstGeom>
          <a:ln w="12700">
            <a:miter lim="400000"/>
          </a:ln>
        </p:spPr>
      </p:pic>
      <p:sp>
        <p:nvSpPr>
          <p:cNvPr id="707" name="Shape 707"/>
          <p:cNvSpPr>
            <a:spLocks noGrp="1"/>
          </p:cNvSpPr>
          <p:nvPr>
            <p:ph type="title"/>
          </p:nvPr>
        </p:nvSpPr>
        <p:spPr>
          <a:xfrm>
            <a:off x="368300" y="368300"/>
            <a:ext cx="9403309" cy="1717824"/>
          </a:xfrm>
          <a:prstGeom prst="rect">
            <a:avLst/>
          </a:prstGeom>
        </p:spPr>
        <p:txBody>
          <a:bodyPr/>
          <a:lstStyle/>
          <a:p>
            <a:pPr>
              <a:tabLst>
                <a:tab pos="952500" algn="l"/>
              </a:tabLst>
            </a:pPr>
            <a:r>
              <a:t>The Biogeography </a:t>
            </a:r>
          </a:p>
          <a:p>
            <a:pPr>
              <a:tabLst>
                <a:tab pos="952500" algn="l"/>
              </a:tabLst>
            </a:pPr>
            <a:r>
              <a:t>of the Camel Family</a:t>
            </a:r>
          </a:p>
        </p:txBody>
      </p:sp>
      <p:sp>
        <p:nvSpPr>
          <p:cNvPr id="708" name="Shape 708"/>
          <p:cNvSpPr/>
          <p:nvPr/>
        </p:nvSpPr>
        <p:spPr>
          <a:xfrm>
            <a:off x="5092700" y="3352800"/>
            <a:ext cx="24409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6795"/>
                </a:solidFill>
              </a:defRPr>
            </a:lvl1pPr>
          </a:lstStyle>
          <a:p>
            <a:r>
              <a:t>Camel ancestor in North America 40 mya</a:t>
            </a:r>
          </a:p>
        </p:txBody>
      </p:sp>
      <p:sp>
        <p:nvSpPr>
          <p:cNvPr id="709" name="Shape 709"/>
          <p:cNvSpPr/>
          <p:nvPr/>
        </p:nvSpPr>
        <p:spPr>
          <a:xfrm>
            <a:off x="9779000" y="4724400"/>
            <a:ext cx="23114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6795"/>
                </a:solidFill>
              </a:defRPr>
            </a:lvl1pPr>
          </a:lstStyle>
          <a:p>
            <a:r>
              <a:t>Four llama species: llama, alpaca, guanaco and vicuña</a:t>
            </a:r>
          </a:p>
        </p:txBody>
      </p:sp>
      <p:sp>
        <p:nvSpPr>
          <p:cNvPr id="710" name="Shape 710"/>
          <p:cNvSpPr/>
          <p:nvPr/>
        </p:nvSpPr>
        <p:spPr>
          <a:xfrm>
            <a:off x="8305800" y="5778500"/>
            <a:ext cx="22860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6795"/>
                </a:solidFill>
              </a:defRPr>
            </a:lvl1pPr>
          </a:lstStyle>
          <a:p>
            <a:r>
              <a:t>Land bridge across the Bering Strait 1 million years ago</a:t>
            </a:r>
          </a:p>
        </p:txBody>
      </p:sp>
      <p:sp>
        <p:nvSpPr>
          <p:cNvPr id="711" name="Shape 711"/>
          <p:cNvSpPr/>
          <p:nvPr/>
        </p:nvSpPr>
        <p:spPr>
          <a:xfrm flipH="1">
            <a:off x="2616199" y="6574366"/>
            <a:ext cx="3043768" cy="829734"/>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2" name="Shape 712"/>
          <p:cNvSpPr/>
          <p:nvPr/>
        </p:nvSpPr>
        <p:spPr>
          <a:xfrm flipV="1">
            <a:off x="6743700" y="6028266"/>
            <a:ext cx="1502834" cy="152401"/>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3" name="Shape 713"/>
          <p:cNvSpPr/>
          <p:nvPr/>
        </p:nvSpPr>
        <p:spPr>
          <a:xfrm flipH="1" flipV="1">
            <a:off x="6515100" y="4127500"/>
            <a:ext cx="1016000" cy="1498600"/>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4" name="Shape 714"/>
          <p:cNvSpPr/>
          <p:nvPr/>
        </p:nvSpPr>
        <p:spPr>
          <a:xfrm flipH="1" flipV="1">
            <a:off x="2628900" y="4546600"/>
            <a:ext cx="1769534" cy="1121834"/>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5" name="Shape 715"/>
          <p:cNvSpPr/>
          <p:nvPr/>
        </p:nvSpPr>
        <p:spPr>
          <a:xfrm>
            <a:off x="9093200" y="4368800"/>
            <a:ext cx="698500" cy="622300"/>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718" name="Group 718"/>
          <p:cNvGrpSpPr/>
          <p:nvPr/>
        </p:nvGrpSpPr>
        <p:grpSpPr>
          <a:xfrm>
            <a:off x="876300" y="6221094"/>
            <a:ext cx="3836331" cy="2605406"/>
            <a:chOff x="0" y="0"/>
            <a:chExt cx="3836330" cy="2605405"/>
          </a:xfrm>
        </p:grpSpPr>
        <p:sp>
          <p:nvSpPr>
            <p:cNvPr id="716" name="Shape 716"/>
            <p:cNvSpPr/>
            <p:nvPr/>
          </p:nvSpPr>
          <p:spPr>
            <a:xfrm>
              <a:off x="1689100" y="2033905"/>
              <a:ext cx="2147231"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100"/>
                </a:lnSpc>
                <a:tabLst>
                  <a:tab pos="520700" algn="l"/>
                </a:tabLst>
                <a:defRPr sz="2800">
                  <a:solidFill>
                    <a:srgbClr val="006795"/>
                  </a:solidFill>
                  <a:latin typeface="Hoefler Text"/>
                  <a:ea typeface="Hoefler Text"/>
                  <a:cs typeface="Hoefler Text"/>
                  <a:sym typeface="Hoefler Text"/>
                </a:defRPr>
              </a:pPr>
              <a:r>
                <a:rPr sz="1800" b="1">
                  <a:latin typeface="+mn-lt"/>
                  <a:ea typeface="+mn-ea"/>
                  <a:cs typeface="+mn-cs"/>
                  <a:sym typeface="Arial"/>
                </a:rPr>
                <a:t>Bactrian camel</a:t>
              </a:r>
              <a:endParaRPr sz="1800">
                <a:latin typeface="+mn-lt"/>
                <a:ea typeface="+mn-ea"/>
                <a:cs typeface="+mn-cs"/>
                <a:sym typeface="Arial"/>
              </a:endParaRPr>
            </a:p>
            <a:p>
              <a:pPr algn="ctr">
                <a:lnSpc>
                  <a:spcPts val="2100"/>
                </a:lnSpc>
                <a:tabLst>
                  <a:tab pos="520700" algn="l"/>
                </a:tabLst>
                <a:defRPr i="1">
                  <a:solidFill>
                    <a:srgbClr val="006795"/>
                  </a:solidFill>
                </a:defRPr>
              </a:pPr>
              <a:r>
                <a:t>Camelus bactrianus</a:t>
              </a:r>
            </a:p>
          </p:txBody>
        </p:sp>
        <p:pic>
          <p:nvPicPr>
            <p:cNvPr id="717" name="Bactrian-camel-2.png"/>
            <p:cNvPicPr>
              <a:picLocks noChangeAspect="1"/>
            </p:cNvPicPr>
            <p:nvPr/>
          </p:nvPicPr>
          <p:blipFill>
            <a:blip r:embed="rId3">
              <a:extLst/>
            </a:blip>
            <a:stretch>
              <a:fillRect/>
            </a:stretch>
          </p:blipFill>
          <p:spPr>
            <a:xfrm>
              <a:off x="0" y="0"/>
              <a:ext cx="2095500" cy="2605406"/>
            </a:xfrm>
            <a:prstGeom prst="rect">
              <a:avLst/>
            </a:prstGeom>
            <a:ln w="12700" cap="flat">
              <a:noFill/>
              <a:miter lim="400000"/>
            </a:ln>
            <a:effectLst/>
          </p:spPr>
        </p:pic>
      </p:grpSp>
      <p:grpSp>
        <p:nvGrpSpPr>
          <p:cNvPr id="721" name="Group 721"/>
          <p:cNvGrpSpPr/>
          <p:nvPr/>
        </p:nvGrpSpPr>
        <p:grpSpPr>
          <a:xfrm>
            <a:off x="711199" y="2318766"/>
            <a:ext cx="3874407" cy="2844801"/>
            <a:chOff x="0" y="0"/>
            <a:chExt cx="3874405" cy="2844800"/>
          </a:xfrm>
        </p:grpSpPr>
        <p:sp>
          <p:nvSpPr>
            <p:cNvPr id="719" name="Shape 719"/>
            <p:cNvSpPr/>
            <p:nvPr/>
          </p:nvSpPr>
          <p:spPr>
            <a:xfrm>
              <a:off x="1511300" y="1542033"/>
              <a:ext cx="2363106"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100"/>
                </a:lnSpc>
                <a:tabLst>
                  <a:tab pos="520700" algn="l"/>
                </a:tabLst>
                <a:defRPr sz="2800">
                  <a:solidFill>
                    <a:srgbClr val="006795"/>
                  </a:solidFill>
                  <a:latin typeface="Hoefler Text"/>
                  <a:ea typeface="Hoefler Text"/>
                  <a:cs typeface="Hoefler Text"/>
                  <a:sym typeface="Hoefler Text"/>
                </a:defRPr>
              </a:pPr>
              <a:r>
                <a:rPr sz="1800" b="1">
                  <a:latin typeface="+mn-lt"/>
                  <a:ea typeface="+mn-ea"/>
                  <a:cs typeface="+mn-cs"/>
                  <a:sym typeface="Arial"/>
                </a:rPr>
                <a:t>Arabian camel</a:t>
              </a:r>
              <a:endParaRPr sz="1800">
                <a:latin typeface="+mn-lt"/>
                <a:ea typeface="+mn-ea"/>
                <a:cs typeface="+mn-cs"/>
                <a:sym typeface="Arial"/>
              </a:endParaRPr>
            </a:p>
            <a:p>
              <a:pPr algn="ctr">
                <a:lnSpc>
                  <a:spcPts val="2100"/>
                </a:lnSpc>
                <a:tabLst>
                  <a:tab pos="520700" algn="l"/>
                </a:tabLst>
                <a:defRPr sz="2800" i="1">
                  <a:solidFill>
                    <a:srgbClr val="006795"/>
                  </a:solidFill>
                  <a:latin typeface="Hoefler Text"/>
                  <a:ea typeface="Hoefler Text"/>
                  <a:cs typeface="Hoefler Text"/>
                  <a:sym typeface="Hoefler Text"/>
                </a:defRPr>
              </a:pPr>
              <a:r>
                <a:rPr sz="1800">
                  <a:latin typeface="+mn-lt"/>
                  <a:ea typeface="+mn-ea"/>
                  <a:cs typeface="+mn-cs"/>
                  <a:sym typeface="Arial"/>
                </a:rPr>
                <a:t>Camelus dromedarius</a:t>
              </a:r>
            </a:p>
          </p:txBody>
        </p:sp>
        <p:pic>
          <p:nvPicPr>
            <p:cNvPr id="720" name="Arabian-camel.png"/>
            <p:cNvPicPr>
              <a:picLocks noChangeAspect="1"/>
            </p:cNvPicPr>
            <p:nvPr/>
          </p:nvPicPr>
          <p:blipFill>
            <a:blip r:embed="rId4">
              <a:extLst/>
            </a:blip>
            <a:stretch>
              <a:fillRect/>
            </a:stretch>
          </p:blipFill>
          <p:spPr>
            <a:xfrm flipH="1">
              <a:off x="-1" y="0"/>
              <a:ext cx="2873537" cy="2844800"/>
            </a:xfrm>
            <a:prstGeom prst="rect">
              <a:avLst/>
            </a:prstGeom>
            <a:ln w="12700" cap="flat">
              <a:noFill/>
              <a:miter lim="400000"/>
            </a:ln>
            <a:effectLst/>
          </p:spPr>
        </p:pic>
      </p:grpSp>
      <p:grpSp>
        <p:nvGrpSpPr>
          <p:cNvPr id="724" name="Group 724"/>
          <p:cNvGrpSpPr/>
          <p:nvPr/>
        </p:nvGrpSpPr>
        <p:grpSpPr>
          <a:xfrm>
            <a:off x="10363200" y="406400"/>
            <a:ext cx="2149070" cy="3726322"/>
            <a:chOff x="0" y="0"/>
            <a:chExt cx="2149069" cy="3726321"/>
          </a:xfrm>
        </p:grpSpPr>
        <p:pic>
          <p:nvPicPr>
            <p:cNvPr id="722" name="Llama OS18036.png"/>
            <p:cNvPicPr>
              <a:picLocks noChangeAspect="1"/>
            </p:cNvPicPr>
            <p:nvPr/>
          </p:nvPicPr>
          <p:blipFill>
            <a:blip r:embed="rId5">
              <a:extLst/>
            </a:blip>
            <a:stretch>
              <a:fillRect/>
            </a:stretch>
          </p:blipFill>
          <p:spPr>
            <a:xfrm>
              <a:off x="0" y="0"/>
              <a:ext cx="2149070" cy="3098800"/>
            </a:xfrm>
            <a:prstGeom prst="rect">
              <a:avLst/>
            </a:prstGeom>
            <a:ln w="12700" cap="flat">
              <a:noFill/>
              <a:miter lim="400000"/>
            </a:ln>
            <a:effectLst/>
          </p:spPr>
        </p:pic>
        <p:sp>
          <p:nvSpPr>
            <p:cNvPr id="723" name="Shape 723"/>
            <p:cNvSpPr/>
            <p:nvPr/>
          </p:nvSpPr>
          <p:spPr>
            <a:xfrm>
              <a:off x="381000" y="3200400"/>
              <a:ext cx="138497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100"/>
                </a:lnSpc>
                <a:tabLst>
                  <a:tab pos="520700" algn="l"/>
                </a:tabLst>
                <a:defRPr sz="2800">
                  <a:solidFill>
                    <a:srgbClr val="006795"/>
                  </a:solidFill>
                  <a:latin typeface="Hoefler Text"/>
                  <a:ea typeface="Hoefler Text"/>
                  <a:cs typeface="Hoefler Text"/>
                  <a:sym typeface="Hoefler Text"/>
                </a:defRPr>
              </a:pPr>
              <a:r>
                <a:rPr sz="1800" b="1">
                  <a:latin typeface="+mn-lt"/>
                  <a:ea typeface="+mn-ea"/>
                  <a:cs typeface="+mn-cs"/>
                  <a:sym typeface="Arial"/>
                </a:rPr>
                <a:t>Llama</a:t>
              </a:r>
              <a:endParaRPr sz="1800">
                <a:latin typeface="+mn-lt"/>
                <a:ea typeface="+mn-ea"/>
                <a:cs typeface="+mn-cs"/>
                <a:sym typeface="Arial"/>
              </a:endParaRPr>
            </a:p>
            <a:p>
              <a:pPr algn="ctr">
                <a:lnSpc>
                  <a:spcPts val="2100"/>
                </a:lnSpc>
                <a:tabLst>
                  <a:tab pos="520700" algn="l"/>
                </a:tabLst>
                <a:defRPr sz="2800" i="1">
                  <a:solidFill>
                    <a:srgbClr val="006795"/>
                  </a:solidFill>
                  <a:latin typeface="Hoefler Text"/>
                  <a:ea typeface="Hoefler Text"/>
                  <a:cs typeface="Hoefler Text"/>
                  <a:sym typeface="Hoefler Text"/>
                </a:defRPr>
              </a:pPr>
              <a:r>
                <a:rPr sz="1800">
                  <a:latin typeface="+mn-lt"/>
                  <a:ea typeface="+mn-ea"/>
                  <a:cs typeface="+mn-cs"/>
                  <a:sym typeface="Arial"/>
                </a:rPr>
                <a:t>Lama glama</a:t>
              </a:r>
            </a:p>
          </p:txBody>
        </p:sp>
      </p:grpSp>
      <p:sp>
        <p:nvSpPr>
          <p:cNvPr id="725" name="Shape 725"/>
          <p:cNvSpPr/>
          <p:nvPr/>
        </p:nvSpPr>
        <p:spPr>
          <a:xfrm>
            <a:off x="5064869" y="5740400"/>
            <a:ext cx="2199532" cy="571409"/>
          </a:xfrm>
          <a:custGeom>
            <a:avLst/>
            <a:gdLst/>
            <a:ahLst/>
            <a:cxnLst>
              <a:cxn ang="0">
                <a:pos x="wd2" y="hd2"/>
              </a:cxn>
              <a:cxn ang="5400000">
                <a:pos x="wd2" y="hd2"/>
              </a:cxn>
              <a:cxn ang="10800000">
                <a:pos x="wd2" y="hd2"/>
              </a:cxn>
              <a:cxn ang="16200000">
                <a:pos x="wd2" y="hd2"/>
              </a:cxn>
            </a:cxnLst>
            <a:rect l="0" t="0" r="r" b="b"/>
            <a:pathLst>
              <a:path w="21600" h="15426" extrusionOk="0">
                <a:moveTo>
                  <a:pt x="21600" y="0"/>
                </a:moveTo>
                <a:cubicBezTo>
                  <a:pt x="20103" y="4800"/>
                  <a:pt x="11623" y="21600"/>
                  <a:pt x="2144" y="13029"/>
                </a:cubicBezTo>
                <a:lnTo>
                  <a:pt x="0" y="11200"/>
                </a:lnTo>
              </a:path>
            </a:pathLst>
          </a:custGeom>
          <a:solidFill>
            <a:srgbClr val="E0B464">
              <a:alpha val="15000"/>
            </a:srgbClr>
          </a:solidFill>
          <a:ln w="76200">
            <a:solidFill>
              <a:srgbClr val="824828"/>
            </a:solidFill>
            <a:miter lim="400000"/>
            <a:tail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26" name="Shape 726"/>
          <p:cNvSpPr/>
          <p:nvPr/>
        </p:nvSpPr>
        <p:spPr>
          <a:xfrm>
            <a:off x="7747000" y="4127100"/>
            <a:ext cx="1612795" cy="1473601"/>
          </a:xfrm>
          <a:custGeom>
            <a:avLst/>
            <a:gdLst/>
            <a:ahLst/>
            <a:cxnLst>
              <a:cxn ang="0">
                <a:pos x="wd2" y="hd2"/>
              </a:cxn>
              <a:cxn ang="5400000">
                <a:pos x="wd2" y="hd2"/>
              </a:cxn>
              <a:cxn ang="10800000">
                <a:pos x="wd2" y="hd2"/>
              </a:cxn>
              <a:cxn ang="16200000">
                <a:pos x="wd2" y="hd2"/>
              </a:cxn>
            </a:cxnLst>
            <a:rect l="0" t="0" r="r" b="b"/>
            <a:pathLst>
              <a:path w="21600" h="21421" extrusionOk="0">
                <a:moveTo>
                  <a:pt x="0" y="21421"/>
                </a:moveTo>
                <a:cubicBezTo>
                  <a:pt x="5103" y="20683"/>
                  <a:pt x="13422" y="18379"/>
                  <a:pt x="11736" y="8867"/>
                </a:cubicBezTo>
                <a:cubicBezTo>
                  <a:pt x="10886" y="4067"/>
                  <a:pt x="15648" y="-179"/>
                  <a:pt x="18540" y="6"/>
                </a:cubicBezTo>
                <a:lnTo>
                  <a:pt x="21600" y="106"/>
                </a:lnTo>
              </a:path>
            </a:pathLst>
          </a:custGeom>
          <a:solidFill>
            <a:srgbClr val="E0B464">
              <a:alpha val="15000"/>
            </a:srgbClr>
          </a:solidFill>
          <a:ln w="76200">
            <a:solidFill>
              <a:srgbClr val="824828"/>
            </a:solidFill>
            <a:miter lim="400000"/>
            <a:tail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729" name="Group 729"/>
          <p:cNvGrpSpPr/>
          <p:nvPr/>
        </p:nvGrpSpPr>
        <p:grpSpPr>
          <a:xfrm>
            <a:off x="6921500" y="6705600"/>
            <a:ext cx="3028894" cy="2570622"/>
            <a:chOff x="0" y="0"/>
            <a:chExt cx="3028893" cy="2570621"/>
          </a:xfrm>
        </p:grpSpPr>
        <p:sp>
          <p:nvSpPr>
            <p:cNvPr id="727" name="Shape 727"/>
            <p:cNvSpPr/>
            <p:nvPr/>
          </p:nvSpPr>
          <p:spPr>
            <a:xfrm>
              <a:off x="1168400" y="2044700"/>
              <a:ext cx="1800424"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100"/>
                </a:lnSpc>
                <a:tabLst>
                  <a:tab pos="520700" algn="l"/>
                </a:tabLst>
                <a:defRPr sz="2800">
                  <a:solidFill>
                    <a:srgbClr val="006795"/>
                  </a:solidFill>
                  <a:latin typeface="Hoefler Text"/>
                  <a:ea typeface="Hoefler Text"/>
                  <a:cs typeface="Hoefler Text"/>
                  <a:sym typeface="Hoefler Text"/>
                </a:defRPr>
              </a:pPr>
              <a:r>
                <a:rPr sz="1800" b="1">
                  <a:latin typeface="+mn-lt"/>
                  <a:ea typeface="+mn-ea"/>
                  <a:cs typeface="+mn-cs"/>
                  <a:sym typeface="Arial"/>
                </a:rPr>
                <a:t>Vicuña</a:t>
              </a:r>
              <a:endParaRPr sz="1800">
                <a:latin typeface="+mn-lt"/>
                <a:ea typeface="+mn-ea"/>
                <a:cs typeface="+mn-cs"/>
                <a:sym typeface="Arial"/>
              </a:endParaRPr>
            </a:p>
            <a:p>
              <a:pPr algn="ctr">
                <a:lnSpc>
                  <a:spcPts val="2100"/>
                </a:lnSpc>
                <a:tabLst>
                  <a:tab pos="520700" algn="l"/>
                </a:tabLst>
                <a:defRPr i="1">
                  <a:solidFill>
                    <a:srgbClr val="006795"/>
                  </a:solidFill>
                </a:defRPr>
              </a:pPr>
              <a:r>
                <a:t>Vicugna vicugna</a:t>
              </a:r>
            </a:p>
          </p:txBody>
        </p:sp>
        <p:pic>
          <p:nvPicPr>
            <p:cNvPr id="728" name="Vicuna-AT.png"/>
            <p:cNvPicPr>
              <a:picLocks noChangeAspect="1"/>
            </p:cNvPicPr>
            <p:nvPr/>
          </p:nvPicPr>
          <p:blipFill>
            <a:blip r:embed="rId6">
              <a:extLst/>
            </a:blip>
            <a:stretch>
              <a:fillRect/>
            </a:stretch>
          </p:blipFill>
          <p:spPr>
            <a:xfrm>
              <a:off x="0" y="0"/>
              <a:ext cx="3028894" cy="1955800"/>
            </a:xfrm>
            <a:prstGeom prst="rect">
              <a:avLst/>
            </a:prstGeom>
            <a:ln w="12700" cap="flat">
              <a:noFill/>
              <a:miter lim="400000"/>
            </a:ln>
            <a:effectLst/>
          </p:spPr>
        </p:pic>
      </p:grpSp>
      <p:grpSp>
        <p:nvGrpSpPr>
          <p:cNvPr id="734" name="Group 734"/>
          <p:cNvGrpSpPr/>
          <p:nvPr/>
        </p:nvGrpSpPr>
        <p:grpSpPr>
          <a:xfrm>
            <a:off x="4584700" y="2349500"/>
            <a:ext cx="2528032" cy="627522"/>
            <a:chOff x="0" y="0"/>
            <a:chExt cx="2528031" cy="627521"/>
          </a:xfrm>
        </p:grpSpPr>
        <p:sp>
          <p:nvSpPr>
            <p:cNvPr id="730" name="Shape 730"/>
            <p:cNvSpPr/>
            <p:nvPr/>
          </p:nvSpPr>
          <p:spPr>
            <a:xfrm>
              <a:off x="495300" y="25400"/>
              <a:ext cx="202031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Recent distribution</a:t>
              </a:r>
            </a:p>
          </p:txBody>
        </p:sp>
        <p:sp>
          <p:nvSpPr>
            <p:cNvPr id="731" name="Shape 731"/>
            <p:cNvSpPr/>
            <p:nvPr/>
          </p:nvSpPr>
          <p:spPr>
            <a:xfrm>
              <a:off x="482600" y="368300"/>
              <a:ext cx="2045432"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6795"/>
                  </a:solidFill>
                </a:defRPr>
              </a:lvl1pPr>
            </a:lstStyle>
            <a:p>
              <a:r>
                <a:t>Tertiary distribution</a:t>
              </a:r>
            </a:p>
          </p:txBody>
        </p:sp>
        <p:pic>
          <p:nvPicPr>
            <p:cNvPr id="732" name="Camel Evolution OHT key red.pdf"/>
            <p:cNvPicPr>
              <a:picLocks noChangeAspect="1"/>
            </p:cNvPicPr>
            <p:nvPr/>
          </p:nvPicPr>
          <p:blipFill>
            <a:blip r:embed="rId7">
              <a:extLst/>
            </a:blip>
            <a:stretch>
              <a:fillRect/>
            </a:stretch>
          </p:blipFill>
          <p:spPr>
            <a:xfrm>
              <a:off x="0" y="0"/>
              <a:ext cx="515471" cy="292100"/>
            </a:xfrm>
            <a:prstGeom prst="rect">
              <a:avLst/>
            </a:prstGeom>
            <a:ln w="12700" cap="flat">
              <a:noFill/>
              <a:miter lim="400000"/>
            </a:ln>
            <a:effectLst/>
          </p:spPr>
        </p:pic>
        <p:pic>
          <p:nvPicPr>
            <p:cNvPr id="733" name="Camel Evolution OHT key ora.pdf"/>
            <p:cNvPicPr>
              <a:picLocks noChangeAspect="1"/>
            </p:cNvPicPr>
            <p:nvPr/>
          </p:nvPicPr>
          <p:blipFill>
            <a:blip r:embed="rId8">
              <a:extLst/>
            </a:blip>
            <a:stretch>
              <a:fillRect/>
            </a:stretch>
          </p:blipFill>
          <p:spPr>
            <a:xfrm>
              <a:off x="25400" y="350344"/>
              <a:ext cx="482600" cy="266263"/>
            </a:xfrm>
            <a:prstGeom prst="rect">
              <a:avLst/>
            </a:prstGeom>
            <a:ln w="12700" cap="flat">
              <a:noFill/>
              <a:miter lim="400000"/>
            </a:ln>
            <a:effectLst/>
          </p:spPr>
        </p:pic>
      </p:grpSp>
      <p:grpSp>
        <p:nvGrpSpPr>
          <p:cNvPr id="737" name="Group 737"/>
          <p:cNvGrpSpPr/>
          <p:nvPr/>
        </p:nvGrpSpPr>
        <p:grpSpPr>
          <a:xfrm>
            <a:off x="10426374" y="5778500"/>
            <a:ext cx="2376704" cy="3421522"/>
            <a:chOff x="0" y="0"/>
            <a:chExt cx="2376702" cy="3421521"/>
          </a:xfrm>
        </p:grpSpPr>
        <p:sp>
          <p:nvSpPr>
            <p:cNvPr id="735" name="Shape 735"/>
            <p:cNvSpPr/>
            <p:nvPr/>
          </p:nvSpPr>
          <p:spPr>
            <a:xfrm>
              <a:off x="343224" y="2895600"/>
              <a:ext cx="1690255"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100"/>
                </a:lnSpc>
                <a:tabLst>
                  <a:tab pos="520700" algn="l"/>
                </a:tabLst>
                <a:defRPr sz="2800">
                  <a:solidFill>
                    <a:srgbClr val="006795"/>
                  </a:solidFill>
                  <a:latin typeface="Hoefler Text"/>
                  <a:ea typeface="Hoefler Text"/>
                  <a:cs typeface="Hoefler Text"/>
                  <a:sym typeface="Hoefler Text"/>
                </a:defRPr>
              </a:pPr>
              <a:r>
                <a:rPr sz="1800" b="1">
                  <a:latin typeface="+mn-lt"/>
                  <a:ea typeface="+mn-ea"/>
                  <a:cs typeface="+mn-cs"/>
                  <a:sym typeface="Arial"/>
                </a:rPr>
                <a:t>Guanaco</a:t>
              </a:r>
              <a:endParaRPr sz="1800">
                <a:latin typeface="+mn-lt"/>
                <a:ea typeface="+mn-ea"/>
                <a:cs typeface="+mn-cs"/>
                <a:sym typeface="Arial"/>
              </a:endParaRPr>
            </a:p>
            <a:p>
              <a:pPr algn="ctr">
                <a:lnSpc>
                  <a:spcPts val="2100"/>
                </a:lnSpc>
                <a:tabLst>
                  <a:tab pos="520700" algn="l"/>
                </a:tabLst>
                <a:defRPr sz="2800" i="1">
                  <a:solidFill>
                    <a:srgbClr val="006795"/>
                  </a:solidFill>
                  <a:latin typeface="Hoefler Text"/>
                  <a:ea typeface="Hoefler Text"/>
                  <a:cs typeface="Hoefler Text"/>
                  <a:sym typeface="Hoefler Text"/>
                </a:defRPr>
              </a:pPr>
              <a:r>
                <a:rPr sz="1800">
                  <a:latin typeface="+mn-lt"/>
                  <a:ea typeface="+mn-ea"/>
                  <a:cs typeface="+mn-cs"/>
                  <a:sym typeface="Arial"/>
                </a:rPr>
                <a:t>Lama guanicoe</a:t>
              </a:r>
            </a:p>
          </p:txBody>
        </p:sp>
        <p:pic>
          <p:nvPicPr>
            <p:cNvPr id="736" name="DPC Guanaco color.png"/>
            <p:cNvPicPr>
              <a:picLocks noChangeAspect="1"/>
            </p:cNvPicPr>
            <p:nvPr/>
          </p:nvPicPr>
          <p:blipFill>
            <a:blip r:embed="rId9">
              <a:extLst/>
            </a:blip>
            <a:stretch>
              <a:fillRect/>
            </a:stretch>
          </p:blipFill>
          <p:spPr>
            <a:xfrm>
              <a:off x="0" y="0"/>
              <a:ext cx="2376703" cy="2773809"/>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p:cNvSpPr>
          <p:nvPr>
            <p:ph type="title"/>
          </p:nvPr>
        </p:nvSpPr>
        <p:spPr>
          <a:xfrm>
            <a:off x="368300" y="368300"/>
            <a:ext cx="5098009" cy="1723083"/>
          </a:xfrm>
          <a:prstGeom prst="rect">
            <a:avLst/>
          </a:prstGeom>
        </p:spPr>
        <p:txBody>
          <a:bodyPr/>
          <a:lstStyle>
            <a:lvl1pPr>
              <a:tabLst>
                <a:tab pos="952500" algn="l"/>
              </a:tabLst>
            </a:lvl1pPr>
          </a:lstStyle>
          <a:p>
            <a:r>
              <a:t>Phyletic Gradualism</a:t>
            </a:r>
          </a:p>
        </p:txBody>
      </p:sp>
      <p:sp>
        <p:nvSpPr>
          <p:cNvPr id="740" name="Shape 740"/>
          <p:cNvSpPr>
            <a:spLocks noGrp="1"/>
          </p:cNvSpPr>
          <p:nvPr>
            <p:ph type="body" sz="quarter" idx="1"/>
          </p:nvPr>
        </p:nvSpPr>
        <p:spPr>
          <a:xfrm>
            <a:off x="368300" y="2358975"/>
            <a:ext cx="4987231" cy="4607472"/>
          </a:xfrm>
          <a:prstGeom prst="rect">
            <a:avLst/>
          </a:prstGeom>
        </p:spPr>
        <p:txBody>
          <a:bodyPr/>
          <a:lstStyle/>
          <a:p>
            <a:pPr marL="345600" indent="-345600">
              <a:tabLst>
                <a:tab pos="1016000" algn="l"/>
              </a:tabLst>
            </a:pPr>
            <a:r>
              <a:rPr b="1">
                <a:solidFill>
                  <a:srgbClr val="006993"/>
                </a:solidFill>
              </a:rPr>
              <a:t>Phyletic gradualism</a:t>
            </a:r>
            <a:r>
              <a:t> assumes that populations slowly diverge from one another by </a:t>
            </a:r>
            <a:br/>
            <a:r>
              <a:t>accumulating adaptive characteristics in response to changing selection pressures.</a:t>
            </a:r>
          </a:p>
          <a:p>
            <a:pPr marL="345600" indent="-345600">
              <a:tabLst>
                <a:tab pos="1016000" algn="l"/>
              </a:tabLst>
            </a:pPr>
            <a:r>
              <a:t>If species evolve by phyletic gradualism there should be transitional forms seen in the fossil record (as with the evolution of the horse and whale).</a:t>
            </a:r>
          </a:p>
        </p:txBody>
      </p:sp>
      <p:sp>
        <p:nvSpPr>
          <p:cNvPr id="741" name="Shape 741"/>
          <p:cNvSpPr/>
          <p:nvPr/>
        </p:nvSpPr>
        <p:spPr>
          <a:xfrm>
            <a:off x="7410796" y="1266191"/>
            <a:ext cx="1462681" cy="5718809"/>
          </a:xfrm>
          <a:custGeom>
            <a:avLst/>
            <a:gdLst/>
            <a:ahLst/>
            <a:cxnLst>
              <a:cxn ang="0">
                <a:pos x="wd2" y="hd2"/>
              </a:cxn>
              <a:cxn ang="5400000">
                <a:pos x="wd2" y="hd2"/>
              </a:cxn>
              <a:cxn ang="10800000">
                <a:pos x="wd2" y="hd2"/>
              </a:cxn>
              <a:cxn ang="16200000">
                <a:pos x="wd2" y="hd2"/>
              </a:cxn>
            </a:cxnLst>
            <a:rect l="0" t="0" r="r" b="b"/>
            <a:pathLst>
              <a:path w="19451" h="21600" extrusionOk="0">
                <a:moveTo>
                  <a:pt x="0" y="0"/>
                </a:moveTo>
                <a:lnTo>
                  <a:pt x="18" y="2029"/>
                </a:lnTo>
                <a:cubicBezTo>
                  <a:pt x="-292" y="15963"/>
                  <a:pt x="21308" y="12392"/>
                  <a:pt x="19322" y="21600"/>
                </a:cubicBezTo>
              </a:path>
            </a:pathLst>
          </a:custGeom>
          <a:ln w="190500">
            <a:solidFill>
              <a:srgbClr val="941100"/>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42" name="Shape 742"/>
          <p:cNvSpPr/>
          <p:nvPr/>
        </p:nvSpPr>
        <p:spPr>
          <a:xfrm>
            <a:off x="6375400" y="812800"/>
            <a:ext cx="1956842"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tabLst>
                <a:tab pos="520700" algn="l"/>
              </a:tabLst>
              <a:defRPr sz="2400" b="1"/>
            </a:lvl1pPr>
          </a:lstStyle>
          <a:p>
            <a:r>
              <a:t>New species</a:t>
            </a:r>
          </a:p>
        </p:txBody>
      </p:sp>
      <p:sp>
        <p:nvSpPr>
          <p:cNvPr id="743" name="Shape 743"/>
          <p:cNvSpPr/>
          <p:nvPr/>
        </p:nvSpPr>
        <p:spPr>
          <a:xfrm>
            <a:off x="9245600" y="812800"/>
            <a:ext cx="2278758"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tabLst>
                <a:tab pos="520700" algn="l"/>
              </a:tabLst>
              <a:defRPr sz="2400" b="1"/>
            </a:lvl1pPr>
          </a:lstStyle>
          <a:p>
            <a:r>
              <a:t>Parent species</a:t>
            </a:r>
          </a:p>
        </p:txBody>
      </p:sp>
      <p:sp>
        <p:nvSpPr>
          <p:cNvPr id="744" name="Shape 744"/>
          <p:cNvSpPr/>
          <p:nvPr/>
        </p:nvSpPr>
        <p:spPr>
          <a:xfrm>
            <a:off x="7874000" y="2209800"/>
            <a:ext cx="1993900" cy="15927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a:solidFill>
                  <a:srgbClr val="000000"/>
                </a:solidFill>
              </a:defRPr>
            </a:lvl1pPr>
          </a:lstStyle>
          <a:p>
            <a:r>
              <a:t>Each species undergoes gradual changes in its genetic makeup and phenotype</a:t>
            </a:r>
          </a:p>
        </p:txBody>
      </p:sp>
      <p:sp>
        <p:nvSpPr>
          <p:cNvPr id="745" name="Shape 745"/>
          <p:cNvSpPr/>
          <p:nvPr/>
        </p:nvSpPr>
        <p:spPr>
          <a:xfrm>
            <a:off x="5765800" y="7251700"/>
            <a:ext cx="19939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New species diverges from the parent species</a:t>
            </a:r>
          </a:p>
        </p:txBody>
      </p:sp>
      <p:sp>
        <p:nvSpPr>
          <p:cNvPr id="746" name="Shape 746"/>
          <p:cNvSpPr/>
          <p:nvPr/>
        </p:nvSpPr>
        <p:spPr>
          <a:xfrm flipH="1">
            <a:off x="7363104" y="6604000"/>
            <a:ext cx="1399896" cy="830451"/>
          </a:xfrm>
          <a:prstGeom prst="line">
            <a:avLst/>
          </a:prstGeom>
          <a:ln w="381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47" name="Shape 747"/>
          <p:cNvSpPr/>
          <p:nvPr/>
        </p:nvSpPr>
        <p:spPr>
          <a:xfrm>
            <a:off x="8737600" y="1266525"/>
            <a:ext cx="1684446" cy="6823376"/>
          </a:xfrm>
          <a:custGeom>
            <a:avLst/>
            <a:gdLst/>
            <a:ahLst/>
            <a:cxnLst>
              <a:cxn ang="0">
                <a:pos x="wd2" y="hd2"/>
              </a:cxn>
              <a:cxn ang="5400000">
                <a:pos x="wd2" y="hd2"/>
              </a:cxn>
              <a:cxn ang="10800000">
                <a:pos x="wd2" y="hd2"/>
              </a:cxn>
              <a:cxn ang="16200000">
                <a:pos x="wd2" y="hd2"/>
              </a:cxn>
            </a:cxnLst>
            <a:rect l="0" t="0" r="r" b="b"/>
            <a:pathLst>
              <a:path w="21600" h="21600" extrusionOk="0">
                <a:moveTo>
                  <a:pt x="21334" y="0"/>
                </a:moveTo>
                <a:lnTo>
                  <a:pt x="21577" y="1700"/>
                </a:lnTo>
                <a:cubicBezTo>
                  <a:pt x="21585" y="1758"/>
                  <a:pt x="21600" y="1817"/>
                  <a:pt x="21600" y="1875"/>
                </a:cubicBezTo>
                <a:cubicBezTo>
                  <a:pt x="21600" y="13399"/>
                  <a:pt x="0" y="12956"/>
                  <a:pt x="0" y="21600"/>
                </a:cubicBezTo>
              </a:path>
            </a:pathLst>
          </a:custGeom>
          <a:ln w="190500">
            <a:solidFill>
              <a:srgbClr val="005493"/>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748" name="Agrias Butterfly 2 PO 22799896 small.png"/>
          <p:cNvPicPr>
            <a:picLocks noChangeAspect="1"/>
          </p:cNvPicPr>
          <p:nvPr/>
        </p:nvPicPr>
        <p:blipFill>
          <a:blip r:embed="rId2">
            <a:extLst/>
          </a:blip>
          <a:stretch>
            <a:fillRect/>
          </a:stretch>
        </p:blipFill>
        <p:spPr>
          <a:xfrm>
            <a:off x="5651500" y="2204345"/>
            <a:ext cx="2160000" cy="1607607"/>
          </a:xfrm>
          <a:prstGeom prst="rect">
            <a:avLst/>
          </a:prstGeom>
          <a:ln w="12700">
            <a:miter lim="400000"/>
          </a:ln>
        </p:spPr>
      </p:pic>
      <p:pic>
        <p:nvPicPr>
          <p:cNvPr id="749" name="Agrias Butterfly PO 22799860 small.png"/>
          <p:cNvPicPr>
            <a:picLocks noChangeAspect="1"/>
          </p:cNvPicPr>
          <p:nvPr/>
        </p:nvPicPr>
        <p:blipFill>
          <a:blip r:embed="rId3">
            <a:extLst/>
          </a:blip>
          <a:stretch>
            <a:fillRect/>
          </a:stretch>
        </p:blipFill>
        <p:spPr>
          <a:xfrm>
            <a:off x="8026400" y="7133913"/>
            <a:ext cx="2160000" cy="1602354"/>
          </a:xfrm>
          <a:prstGeom prst="rect">
            <a:avLst/>
          </a:prstGeom>
          <a:ln w="12700">
            <a:miter lim="400000"/>
          </a:ln>
        </p:spPr>
      </p:pic>
      <p:pic>
        <p:nvPicPr>
          <p:cNvPr id="750" name="Agrias-Morph-Stage2.png"/>
          <p:cNvPicPr>
            <a:picLocks noChangeAspect="1"/>
          </p:cNvPicPr>
          <p:nvPr/>
        </p:nvPicPr>
        <p:blipFill>
          <a:blip r:embed="rId4">
            <a:extLst/>
          </a:blip>
          <a:stretch>
            <a:fillRect/>
          </a:stretch>
        </p:blipFill>
        <p:spPr>
          <a:xfrm>
            <a:off x="6553200" y="4495800"/>
            <a:ext cx="2160000" cy="1602353"/>
          </a:xfrm>
          <a:prstGeom prst="rect">
            <a:avLst/>
          </a:prstGeom>
          <a:ln w="12700">
            <a:miter lim="400000"/>
          </a:ln>
        </p:spPr>
      </p:pic>
      <p:pic>
        <p:nvPicPr>
          <p:cNvPr id="751" name="Agrias-Butterfly-2.png"/>
          <p:cNvPicPr>
            <a:picLocks noChangeAspect="1"/>
          </p:cNvPicPr>
          <p:nvPr/>
        </p:nvPicPr>
        <p:blipFill>
          <a:blip r:embed="rId5">
            <a:extLst/>
          </a:blip>
          <a:stretch>
            <a:fillRect/>
          </a:stretch>
        </p:blipFill>
        <p:spPr>
          <a:xfrm>
            <a:off x="9321800" y="4495800"/>
            <a:ext cx="2160000" cy="1602353"/>
          </a:xfrm>
          <a:prstGeom prst="rect">
            <a:avLst/>
          </a:prstGeom>
          <a:ln w="12700">
            <a:miter lim="400000"/>
          </a:ln>
        </p:spPr>
      </p:pic>
      <p:pic>
        <p:nvPicPr>
          <p:cNvPr id="752" name="Agrias-Butterfly-3.png"/>
          <p:cNvPicPr>
            <a:picLocks noChangeAspect="1"/>
          </p:cNvPicPr>
          <p:nvPr/>
        </p:nvPicPr>
        <p:blipFill>
          <a:blip r:embed="rId6">
            <a:extLst/>
          </a:blip>
          <a:stretch>
            <a:fillRect/>
          </a:stretch>
        </p:blipFill>
        <p:spPr>
          <a:xfrm>
            <a:off x="10020300" y="2209800"/>
            <a:ext cx="2160000" cy="1602353"/>
          </a:xfrm>
          <a:prstGeom prst="rect">
            <a:avLst/>
          </a:prstGeom>
          <a:ln w="12700">
            <a:miter lim="400000"/>
          </a:ln>
        </p:spPr>
      </p:pic>
      <p:grpSp>
        <p:nvGrpSpPr>
          <p:cNvPr id="755" name="Group 755"/>
          <p:cNvGrpSpPr/>
          <p:nvPr/>
        </p:nvGrpSpPr>
        <p:grpSpPr>
          <a:xfrm>
            <a:off x="10666305" y="6619462"/>
            <a:ext cx="2049645" cy="2404999"/>
            <a:chOff x="0" y="0"/>
            <a:chExt cx="2049643" cy="2404997"/>
          </a:xfrm>
        </p:grpSpPr>
        <p:pic>
          <p:nvPicPr>
            <p:cNvPr id="753" name="Rates of change question.pdf"/>
            <p:cNvPicPr>
              <a:picLocks noChangeAspect="1"/>
            </p:cNvPicPr>
            <p:nvPr/>
          </p:nvPicPr>
          <p:blipFill>
            <a:blip r:embed="rId7">
              <a:extLst/>
            </a:blip>
            <a:srcRect t="45865"/>
            <a:stretch>
              <a:fillRect/>
            </a:stretch>
          </p:blipFill>
          <p:spPr>
            <a:xfrm>
              <a:off x="0" y="128659"/>
              <a:ext cx="2049644" cy="2276339"/>
            </a:xfrm>
            <a:prstGeom prst="rect">
              <a:avLst/>
            </a:prstGeom>
            <a:ln w="12700" cap="flat">
              <a:noFill/>
              <a:miter lim="400000"/>
            </a:ln>
            <a:effectLst/>
          </p:spPr>
        </p:pic>
        <p:sp>
          <p:nvSpPr>
            <p:cNvPr id="754" name="Shape 754"/>
            <p:cNvSpPr/>
            <p:nvPr/>
          </p:nvSpPr>
          <p:spPr>
            <a:xfrm>
              <a:off x="84931" y="0"/>
              <a:ext cx="18796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lvl1pPr>
            </a:lstStyle>
            <a:p>
              <a:r>
                <a:t>A typical pattern</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4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 grpId="1"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4"/>
          <p:cNvGrpSpPr/>
          <p:nvPr/>
        </p:nvGrpSpPr>
        <p:grpSpPr>
          <a:xfrm>
            <a:off x="7956550" y="7467600"/>
            <a:ext cx="520700" cy="2178839"/>
            <a:chOff x="0" y="0"/>
            <a:chExt cx="520699" cy="2178838"/>
          </a:xfrm>
        </p:grpSpPr>
        <p:sp>
          <p:nvSpPr>
            <p:cNvPr id="82" name="Shape 82"/>
            <p:cNvSpPr/>
            <p:nvPr/>
          </p:nvSpPr>
          <p:spPr>
            <a:xfrm>
              <a:off x="0" y="0"/>
              <a:ext cx="520700" cy="2123909"/>
            </a:xfrm>
            <a:prstGeom prst="rect">
              <a:avLst/>
            </a:prstGeom>
            <a:solidFill>
              <a:srgbClr val="006994"/>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3" name="Shape 83"/>
            <p:cNvSpPr/>
            <p:nvPr/>
          </p:nvSpPr>
          <p:spPr>
            <a:xfrm rot="16199996">
              <a:off x="-781110" y="986649"/>
              <a:ext cx="2110327" cy="2740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400"/>
                </a:lnSpc>
                <a:tabLst>
                  <a:tab pos="520700" algn="l"/>
                </a:tabLst>
                <a:defRPr b="1">
                  <a:solidFill>
                    <a:srgbClr val="FFFFFF"/>
                  </a:solidFill>
                </a:defRPr>
              </a:lvl1pPr>
            </a:lstStyle>
            <a:p>
              <a:r>
                <a:t>No interbreeding</a:t>
              </a:r>
            </a:p>
          </p:txBody>
        </p:sp>
      </p:grpSp>
      <p:pic>
        <p:nvPicPr>
          <p:cNvPr id="85" name="Dog sitting PD.png"/>
          <p:cNvPicPr>
            <a:picLocks noChangeAspect="1"/>
          </p:cNvPicPr>
          <p:nvPr/>
        </p:nvPicPr>
        <p:blipFill>
          <a:blip r:embed="rId2">
            <a:extLst/>
          </a:blip>
          <a:stretch>
            <a:fillRect/>
          </a:stretch>
        </p:blipFill>
        <p:spPr>
          <a:xfrm>
            <a:off x="5470860" y="3591243"/>
            <a:ext cx="1834605" cy="2286001"/>
          </a:xfrm>
          <a:prstGeom prst="rect">
            <a:avLst/>
          </a:prstGeom>
          <a:ln w="12700">
            <a:miter lim="400000"/>
          </a:ln>
        </p:spPr>
      </p:pic>
      <p:pic>
        <p:nvPicPr>
          <p:cNvPr id="86" name="jackal_tb-6367bb.png"/>
          <p:cNvPicPr>
            <a:picLocks noChangeAspect="1"/>
          </p:cNvPicPr>
          <p:nvPr/>
        </p:nvPicPr>
        <p:blipFill>
          <a:blip r:embed="rId3">
            <a:extLst/>
          </a:blip>
          <a:stretch>
            <a:fillRect/>
          </a:stretch>
        </p:blipFill>
        <p:spPr>
          <a:xfrm>
            <a:off x="5181600" y="7515859"/>
            <a:ext cx="2590800" cy="1424941"/>
          </a:xfrm>
          <a:prstGeom prst="rect">
            <a:avLst/>
          </a:prstGeom>
          <a:ln w="12700">
            <a:miter lim="400000"/>
          </a:ln>
        </p:spPr>
      </p:pic>
      <p:pic>
        <p:nvPicPr>
          <p:cNvPr id="87" name="Dingo-standingIMG0033.png"/>
          <p:cNvPicPr>
            <a:picLocks noChangeAspect="1"/>
          </p:cNvPicPr>
          <p:nvPr/>
        </p:nvPicPr>
        <p:blipFill>
          <a:blip r:embed="rId4">
            <a:extLst/>
          </a:blip>
          <a:stretch>
            <a:fillRect/>
          </a:stretch>
        </p:blipFill>
        <p:spPr>
          <a:xfrm flipH="1">
            <a:off x="469900" y="4856174"/>
            <a:ext cx="2679701" cy="2199826"/>
          </a:xfrm>
          <a:prstGeom prst="rect">
            <a:avLst/>
          </a:prstGeom>
          <a:ln w="12700">
            <a:miter lim="400000"/>
          </a:ln>
        </p:spPr>
      </p:pic>
      <p:sp>
        <p:nvSpPr>
          <p:cNvPr id="88" name="Shape 88"/>
          <p:cNvSpPr/>
          <p:nvPr/>
        </p:nvSpPr>
        <p:spPr>
          <a:xfrm>
            <a:off x="660400" y="7010400"/>
            <a:ext cx="2299593"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latin typeface="Hoefler Text"/>
                <a:ea typeface="Hoefler Text"/>
                <a:cs typeface="Hoefler Text"/>
                <a:sym typeface="Hoefler Text"/>
              </a:defRPr>
            </a:pPr>
            <a:r>
              <a:rPr sz="1800" b="1">
                <a:latin typeface="+mn-lt"/>
                <a:ea typeface="+mn-ea"/>
                <a:cs typeface="+mn-cs"/>
                <a:sym typeface="Arial"/>
              </a:rPr>
              <a:t>Dingo</a:t>
            </a:r>
            <a:endParaRPr sz="1800">
              <a:latin typeface="+mn-lt"/>
              <a:ea typeface="+mn-ea"/>
              <a:cs typeface="+mn-cs"/>
              <a:sym typeface="Arial"/>
            </a:endParaRPr>
          </a:p>
          <a:p>
            <a:pPr algn="ctr">
              <a:lnSpc>
                <a:spcPts val="2100"/>
              </a:lnSpc>
              <a:tabLst>
                <a:tab pos="520700" algn="l"/>
              </a:tabLst>
              <a:defRPr sz="2800">
                <a:latin typeface="Hoefler Text"/>
                <a:ea typeface="Hoefler Text"/>
                <a:cs typeface="Hoefler Text"/>
                <a:sym typeface="Hoefler Text"/>
              </a:defRPr>
            </a:pPr>
            <a:r>
              <a:rPr sz="1800" i="1">
                <a:latin typeface="+mn-lt"/>
                <a:ea typeface="+mn-ea"/>
                <a:cs typeface="+mn-cs"/>
                <a:sym typeface="Arial"/>
              </a:rPr>
              <a:t>Canis familiaris dingo</a:t>
            </a:r>
          </a:p>
        </p:txBody>
      </p:sp>
      <p:sp>
        <p:nvSpPr>
          <p:cNvPr id="89" name="Shape 89"/>
          <p:cNvSpPr/>
          <p:nvPr/>
        </p:nvSpPr>
        <p:spPr>
          <a:xfrm>
            <a:off x="1257300" y="4114800"/>
            <a:ext cx="1461096"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latin typeface="Hoefler Text"/>
                <a:ea typeface="Hoefler Text"/>
                <a:cs typeface="Hoefler Text"/>
                <a:sym typeface="Hoefler Text"/>
              </a:defRPr>
            </a:pPr>
            <a:r>
              <a:rPr sz="1800" b="1">
                <a:latin typeface="+mn-lt"/>
                <a:ea typeface="+mn-ea"/>
                <a:cs typeface="+mn-cs"/>
                <a:sym typeface="Arial"/>
              </a:rPr>
              <a:t>Coyote</a:t>
            </a:r>
            <a:endParaRPr sz="1800">
              <a:latin typeface="+mn-lt"/>
              <a:ea typeface="+mn-ea"/>
              <a:cs typeface="+mn-cs"/>
              <a:sym typeface="Arial"/>
            </a:endParaRPr>
          </a:p>
          <a:p>
            <a:pPr algn="ctr">
              <a:lnSpc>
                <a:spcPts val="2100"/>
              </a:lnSpc>
              <a:tabLst>
                <a:tab pos="520700" algn="l"/>
              </a:tabLst>
              <a:defRPr sz="2800">
                <a:latin typeface="Hoefler Text"/>
                <a:ea typeface="Hoefler Text"/>
                <a:cs typeface="Hoefler Text"/>
                <a:sym typeface="Hoefler Text"/>
              </a:defRPr>
            </a:pPr>
            <a:r>
              <a:rPr sz="1800" i="1">
                <a:latin typeface="+mn-lt"/>
                <a:ea typeface="+mn-ea"/>
                <a:cs typeface="+mn-cs"/>
                <a:sym typeface="Arial"/>
              </a:rPr>
              <a:t>Canis latrans</a:t>
            </a:r>
          </a:p>
        </p:txBody>
      </p:sp>
      <p:pic>
        <p:nvPicPr>
          <p:cNvPr id="90" name="Coyote-2.png"/>
          <p:cNvPicPr>
            <a:picLocks noChangeAspect="1"/>
          </p:cNvPicPr>
          <p:nvPr/>
        </p:nvPicPr>
        <p:blipFill>
          <a:blip r:embed="rId5">
            <a:extLst/>
          </a:blip>
          <a:stretch>
            <a:fillRect/>
          </a:stretch>
        </p:blipFill>
        <p:spPr>
          <a:xfrm>
            <a:off x="514891" y="2341689"/>
            <a:ext cx="2933799" cy="1892301"/>
          </a:xfrm>
          <a:prstGeom prst="rect">
            <a:avLst/>
          </a:prstGeom>
          <a:ln w="12700">
            <a:miter lim="400000"/>
          </a:ln>
        </p:spPr>
      </p:pic>
      <p:pic>
        <p:nvPicPr>
          <p:cNvPr id="91" name="Wolf-Red-2187254.png"/>
          <p:cNvPicPr>
            <a:picLocks noChangeAspect="1"/>
          </p:cNvPicPr>
          <p:nvPr/>
        </p:nvPicPr>
        <p:blipFill>
          <a:blip r:embed="rId6">
            <a:extLst/>
          </a:blip>
          <a:stretch>
            <a:fillRect/>
          </a:stretch>
        </p:blipFill>
        <p:spPr>
          <a:xfrm>
            <a:off x="9468467" y="2426215"/>
            <a:ext cx="3079133" cy="1993901"/>
          </a:xfrm>
          <a:prstGeom prst="rect">
            <a:avLst/>
          </a:prstGeom>
          <a:ln w="12700">
            <a:miter lim="400000"/>
          </a:ln>
        </p:spPr>
      </p:pic>
      <p:sp>
        <p:nvSpPr>
          <p:cNvPr id="92" name="Shape 92"/>
          <p:cNvSpPr>
            <a:spLocks noGrp="1"/>
          </p:cNvSpPr>
          <p:nvPr>
            <p:ph type="title"/>
          </p:nvPr>
        </p:nvSpPr>
        <p:spPr>
          <a:prstGeom prst="rect">
            <a:avLst/>
          </a:prstGeom>
        </p:spPr>
        <p:txBody>
          <a:bodyPr/>
          <a:lstStyle>
            <a:lvl1pPr>
              <a:tabLst>
                <a:tab pos="952500" algn="l"/>
              </a:tabLst>
            </a:lvl1pPr>
          </a:lstStyle>
          <a:p>
            <a:r>
              <a:t>Species</a:t>
            </a:r>
          </a:p>
        </p:txBody>
      </p:sp>
      <p:sp>
        <p:nvSpPr>
          <p:cNvPr id="93" name="Shape 93"/>
          <p:cNvSpPr>
            <a:spLocks noGrp="1"/>
          </p:cNvSpPr>
          <p:nvPr>
            <p:ph type="body" sz="quarter" idx="1"/>
          </p:nvPr>
        </p:nvSpPr>
        <p:spPr>
          <a:xfrm>
            <a:off x="368300" y="1600200"/>
            <a:ext cx="11689309" cy="845443"/>
          </a:xfrm>
          <a:prstGeom prst="rect">
            <a:avLst/>
          </a:prstGeom>
        </p:spPr>
        <p:txBody>
          <a:bodyPr/>
          <a:lstStyle/>
          <a:p>
            <a:pPr marL="345600" indent="-345600">
              <a:tabLst>
                <a:tab pos="1016000" algn="l"/>
              </a:tabLst>
            </a:pPr>
            <a:r>
              <a:t>The boundaries of a species gene pool can be sometimes unclear, such as the </a:t>
            </a:r>
            <a:r>
              <a:rPr i="1"/>
              <a:t>Canis</a:t>
            </a:r>
            <a:r>
              <a:t> genus to which all dogs, wolves, and related species belong:</a:t>
            </a:r>
          </a:p>
        </p:txBody>
      </p:sp>
      <p:sp>
        <p:nvSpPr>
          <p:cNvPr id="94" name="Shape 94"/>
          <p:cNvSpPr/>
          <p:nvPr/>
        </p:nvSpPr>
        <p:spPr>
          <a:xfrm>
            <a:off x="5185854" y="3060700"/>
            <a:ext cx="257931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a:solidFill>
                  <a:srgbClr val="000000"/>
                </a:solidFill>
              </a:defRPr>
            </a:lvl1pPr>
          </a:lstStyle>
          <a:p>
            <a:r>
              <a:t>Coyote–red wolf hybrids</a:t>
            </a:r>
          </a:p>
        </p:txBody>
      </p:sp>
      <p:sp>
        <p:nvSpPr>
          <p:cNvPr id="95" name="Shape 95"/>
          <p:cNvSpPr/>
          <p:nvPr/>
        </p:nvSpPr>
        <p:spPr>
          <a:xfrm rot="2700000">
            <a:off x="7694316" y="6742934"/>
            <a:ext cx="1587675"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i="1">
                <a:solidFill>
                  <a:srgbClr val="201B17"/>
                </a:solidFill>
              </a:defRPr>
            </a:lvl1pPr>
          </a:lstStyle>
          <a:p>
            <a:pPr>
              <a:defRPr b="0" i="0">
                <a:solidFill>
                  <a:srgbClr val="483F36"/>
                </a:solidFill>
              </a:defRPr>
            </a:pPr>
            <a:r>
              <a:rPr b="1" i="1">
                <a:solidFill>
                  <a:srgbClr val="201B17"/>
                </a:solidFill>
              </a:rPr>
              <a:t>Interbreeding</a:t>
            </a:r>
          </a:p>
        </p:txBody>
      </p:sp>
      <p:sp>
        <p:nvSpPr>
          <p:cNvPr id="96" name="Shape 96"/>
          <p:cNvSpPr/>
          <p:nvPr/>
        </p:nvSpPr>
        <p:spPr>
          <a:xfrm>
            <a:off x="7772400" y="5016500"/>
            <a:ext cx="11176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i="1">
                <a:solidFill>
                  <a:srgbClr val="201B17"/>
                </a:solidFill>
              </a:defRPr>
            </a:lvl1pPr>
          </a:lstStyle>
          <a:p>
            <a:pPr>
              <a:defRPr b="0" i="0">
                <a:solidFill>
                  <a:srgbClr val="483F36"/>
                </a:solidFill>
              </a:defRPr>
            </a:pPr>
            <a:r>
              <a:rPr b="1" i="1">
                <a:solidFill>
                  <a:srgbClr val="201B17"/>
                </a:solidFill>
              </a:rPr>
              <a:t>Inter-breeding</a:t>
            </a:r>
          </a:p>
        </p:txBody>
      </p:sp>
      <p:sp>
        <p:nvSpPr>
          <p:cNvPr id="97" name="Shape 97"/>
          <p:cNvSpPr/>
          <p:nvPr/>
        </p:nvSpPr>
        <p:spPr>
          <a:xfrm rot="18900000">
            <a:off x="7494808" y="3974335"/>
            <a:ext cx="158767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i="1">
                <a:solidFill>
                  <a:srgbClr val="201B17"/>
                </a:solidFill>
              </a:defRPr>
            </a:lvl1pPr>
          </a:lstStyle>
          <a:p>
            <a:pPr>
              <a:defRPr b="0" i="0">
                <a:solidFill>
                  <a:srgbClr val="483F36"/>
                </a:solidFill>
              </a:defRPr>
            </a:pPr>
            <a:r>
              <a:rPr b="1" i="1">
                <a:solidFill>
                  <a:srgbClr val="201B17"/>
                </a:solidFill>
              </a:rPr>
              <a:t>Interbreeding</a:t>
            </a:r>
          </a:p>
        </p:txBody>
      </p:sp>
      <p:sp>
        <p:nvSpPr>
          <p:cNvPr id="98" name="Shape 98"/>
          <p:cNvSpPr/>
          <p:nvPr/>
        </p:nvSpPr>
        <p:spPr>
          <a:xfrm>
            <a:off x="6616700" y="6845300"/>
            <a:ext cx="11049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b="1" i="1">
                <a:solidFill>
                  <a:srgbClr val="201B17"/>
                </a:solidFill>
              </a:defRPr>
            </a:lvl1pPr>
          </a:lstStyle>
          <a:p>
            <a:pPr>
              <a:defRPr b="0" i="0">
                <a:solidFill>
                  <a:srgbClr val="483F36"/>
                </a:solidFill>
              </a:defRPr>
            </a:pPr>
            <a:r>
              <a:rPr b="1" i="1">
                <a:solidFill>
                  <a:srgbClr val="201B17"/>
                </a:solidFill>
              </a:rPr>
              <a:t>Inter-breeding</a:t>
            </a:r>
          </a:p>
        </p:txBody>
      </p:sp>
      <p:sp>
        <p:nvSpPr>
          <p:cNvPr id="99" name="Shape 99"/>
          <p:cNvSpPr/>
          <p:nvPr/>
        </p:nvSpPr>
        <p:spPr>
          <a:xfrm>
            <a:off x="5537218" y="5880100"/>
            <a:ext cx="1701975"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latin typeface="Hoefler Text"/>
                <a:ea typeface="Hoefler Text"/>
                <a:cs typeface="Hoefler Text"/>
                <a:sym typeface="Hoefler Text"/>
              </a:defRPr>
            </a:pPr>
            <a:r>
              <a:rPr sz="1800" b="1">
                <a:latin typeface="+mn-lt"/>
                <a:ea typeface="+mn-ea"/>
                <a:cs typeface="+mn-cs"/>
                <a:sym typeface="Arial"/>
              </a:rPr>
              <a:t>Domestic dog</a:t>
            </a:r>
            <a:endParaRPr sz="1800">
              <a:latin typeface="+mn-lt"/>
              <a:ea typeface="+mn-ea"/>
              <a:cs typeface="+mn-cs"/>
              <a:sym typeface="Arial"/>
            </a:endParaRPr>
          </a:p>
          <a:p>
            <a:pPr algn="ctr">
              <a:lnSpc>
                <a:spcPts val="2100"/>
              </a:lnSpc>
              <a:tabLst>
                <a:tab pos="520700" algn="l"/>
              </a:tabLst>
              <a:defRPr sz="2800">
                <a:latin typeface="Hoefler Text"/>
                <a:ea typeface="Hoefler Text"/>
                <a:cs typeface="Hoefler Text"/>
                <a:sym typeface="Hoefler Text"/>
              </a:defRPr>
            </a:pPr>
            <a:r>
              <a:rPr sz="1800" i="1">
                <a:latin typeface="+mn-lt"/>
                <a:ea typeface="+mn-ea"/>
                <a:cs typeface="+mn-cs"/>
                <a:sym typeface="Arial"/>
              </a:rPr>
              <a:t>Canis familiaris</a:t>
            </a:r>
          </a:p>
        </p:txBody>
      </p:sp>
      <p:grpSp>
        <p:nvGrpSpPr>
          <p:cNvPr id="102" name="Group 102"/>
          <p:cNvGrpSpPr/>
          <p:nvPr/>
        </p:nvGrpSpPr>
        <p:grpSpPr>
          <a:xfrm>
            <a:off x="4387850" y="7467600"/>
            <a:ext cx="520700" cy="2178839"/>
            <a:chOff x="0" y="0"/>
            <a:chExt cx="520700" cy="2178838"/>
          </a:xfrm>
        </p:grpSpPr>
        <p:sp>
          <p:nvSpPr>
            <p:cNvPr id="100" name="Shape 100"/>
            <p:cNvSpPr/>
            <p:nvPr/>
          </p:nvSpPr>
          <p:spPr>
            <a:xfrm>
              <a:off x="0" y="0"/>
              <a:ext cx="520700" cy="2123909"/>
            </a:xfrm>
            <a:prstGeom prst="rect">
              <a:avLst/>
            </a:prstGeom>
            <a:solidFill>
              <a:srgbClr val="006994"/>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1" name="Shape 101"/>
            <p:cNvSpPr/>
            <p:nvPr/>
          </p:nvSpPr>
          <p:spPr>
            <a:xfrm rot="16200000">
              <a:off x="-794813" y="986649"/>
              <a:ext cx="2110327" cy="2740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400"/>
                </a:lnSpc>
                <a:tabLst>
                  <a:tab pos="520700" algn="l"/>
                </a:tabLst>
                <a:defRPr b="1">
                  <a:solidFill>
                    <a:srgbClr val="FFFFFF"/>
                  </a:solidFill>
                </a:defRPr>
              </a:lvl1pPr>
            </a:lstStyle>
            <a:p>
              <a:r>
                <a:t>No interbreeding</a:t>
              </a:r>
            </a:p>
          </p:txBody>
        </p:sp>
      </p:grpSp>
      <p:sp>
        <p:nvSpPr>
          <p:cNvPr id="103" name="Shape 103"/>
          <p:cNvSpPr/>
          <p:nvPr/>
        </p:nvSpPr>
        <p:spPr>
          <a:xfrm rot="18900000">
            <a:off x="3341909" y="6844535"/>
            <a:ext cx="1587674"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i="1">
                <a:solidFill>
                  <a:srgbClr val="201B17"/>
                </a:solidFill>
              </a:defRPr>
            </a:lvl1pPr>
          </a:lstStyle>
          <a:p>
            <a:pPr>
              <a:defRPr b="0" i="0">
                <a:solidFill>
                  <a:srgbClr val="483F36"/>
                </a:solidFill>
              </a:defRPr>
            </a:pPr>
            <a:r>
              <a:rPr b="1" i="1">
                <a:solidFill>
                  <a:srgbClr val="201B17"/>
                </a:solidFill>
              </a:rPr>
              <a:t>Interbreeding</a:t>
            </a:r>
          </a:p>
        </p:txBody>
      </p:sp>
      <p:sp>
        <p:nvSpPr>
          <p:cNvPr id="104" name="Shape 104"/>
          <p:cNvSpPr/>
          <p:nvPr/>
        </p:nvSpPr>
        <p:spPr>
          <a:xfrm>
            <a:off x="3860800" y="5016500"/>
            <a:ext cx="10922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b="1" i="1">
                <a:solidFill>
                  <a:srgbClr val="201B17"/>
                </a:solidFill>
              </a:defRPr>
            </a:lvl1pPr>
          </a:lstStyle>
          <a:p>
            <a:pPr>
              <a:defRPr b="0" i="0">
                <a:solidFill>
                  <a:srgbClr val="483F36"/>
                </a:solidFill>
              </a:defRPr>
            </a:pPr>
            <a:r>
              <a:rPr b="1" i="1">
                <a:solidFill>
                  <a:srgbClr val="201B17"/>
                </a:solidFill>
              </a:rPr>
              <a:t>Inter-breeding</a:t>
            </a:r>
          </a:p>
        </p:txBody>
      </p:sp>
      <p:sp>
        <p:nvSpPr>
          <p:cNvPr id="105" name="Shape 105"/>
          <p:cNvSpPr/>
          <p:nvPr/>
        </p:nvSpPr>
        <p:spPr>
          <a:xfrm rot="2700000">
            <a:off x="3630316" y="3834635"/>
            <a:ext cx="1587675" cy="2592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i="1">
                <a:solidFill>
                  <a:srgbClr val="201B17"/>
                </a:solidFill>
              </a:defRPr>
            </a:lvl1pPr>
          </a:lstStyle>
          <a:p>
            <a:pPr>
              <a:defRPr b="0" i="0">
                <a:solidFill>
                  <a:srgbClr val="483F36"/>
                </a:solidFill>
              </a:defRPr>
            </a:pPr>
            <a:r>
              <a:rPr b="1" i="1">
                <a:solidFill>
                  <a:srgbClr val="201B17"/>
                </a:solidFill>
              </a:rPr>
              <a:t>Interbreeding</a:t>
            </a:r>
          </a:p>
        </p:txBody>
      </p:sp>
      <p:sp>
        <p:nvSpPr>
          <p:cNvPr id="106" name="Shape 106"/>
          <p:cNvSpPr/>
          <p:nvPr/>
        </p:nvSpPr>
        <p:spPr>
          <a:xfrm>
            <a:off x="10350500" y="7010400"/>
            <a:ext cx="1321458"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latin typeface="Hoefler Text"/>
                <a:ea typeface="Hoefler Text"/>
                <a:cs typeface="Hoefler Text"/>
                <a:sym typeface="Hoefler Text"/>
              </a:defRPr>
            </a:pPr>
            <a:r>
              <a:rPr sz="1800" b="1">
                <a:latin typeface="+mn-lt"/>
                <a:ea typeface="+mn-ea"/>
                <a:cs typeface="+mn-cs"/>
                <a:sym typeface="Arial"/>
              </a:rPr>
              <a:t>Gray wolf</a:t>
            </a:r>
            <a:endParaRPr sz="1800">
              <a:latin typeface="+mn-lt"/>
              <a:ea typeface="+mn-ea"/>
              <a:cs typeface="+mn-cs"/>
              <a:sym typeface="Arial"/>
            </a:endParaRPr>
          </a:p>
          <a:p>
            <a:pPr algn="ctr">
              <a:lnSpc>
                <a:spcPts val="2100"/>
              </a:lnSpc>
              <a:tabLst>
                <a:tab pos="520700" algn="l"/>
              </a:tabLst>
              <a:defRPr sz="2800">
                <a:latin typeface="Hoefler Text"/>
                <a:ea typeface="Hoefler Text"/>
                <a:cs typeface="Hoefler Text"/>
                <a:sym typeface="Hoefler Text"/>
              </a:defRPr>
            </a:pPr>
            <a:r>
              <a:rPr sz="1800" i="1">
                <a:latin typeface="+mn-lt"/>
                <a:ea typeface="+mn-ea"/>
                <a:cs typeface="+mn-cs"/>
                <a:sym typeface="Arial"/>
              </a:rPr>
              <a:t>Canis lupus</a:t>
            </a:r>
          </a:p>
        </p:txBody>
      </p:sp>
      <p:sp>
        <p:nvSpPr>
          <p:cNvPr id="107" name="Shape 107"/>
          <p:cNvSpPr/>
          <p:nvPr/>
        </p:nvSpPr>
        <p:spPr>
          <a:xfrm>
            <a:off x="10363200" y="4292600"/>
            <a:ext cx="1283172"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latin typeface="Hoefler Text"/>
                <a:ea typeface="Hoefler Text"/>
                <a:cs typeface="Hoefler Text"/>
                <a:sym typeface="Hoefler Text"/>
              </a:defRPr>
            </a:pPr>
            <a:r>
              <a:rPr sz="1800" b="1">
                <a:latin typeface="+mn-lt"/>
                <a:ea typeface="+mn-ea"/>
                <a:cs typeface="+mn-cs"/>
                <a:sym typeface="Arial"/>
              </a:rPr>
              <a:t>Red wolf</a:t>
            </a:r>
            <a:endParaRPr sz="1800">
              <a:latin typeface="+mn-lt"/>
              <a:ea typeface="+mn-ea"/>
              <a:cs typeface="+mn-cs"/>
              <a:sym typeface="Arial"/>
            </a:endParaRPr>
          </a:p>
          <a:p>
            <a:pPr algn="ctr">
              <a:lnSpc>
                <a:spcPts val="2100"/>
              </a:lnSpc>
              <a:tabLst>
                <a:tab pos="520700" algn="l"/>
              </a:tabLst>
              <a:defRPr sz="2800">
                <a:latin typeface="Hoefler Text"/>
                <a:ea typeface="Hoefler Text"/>
                <a:cs typeface="Hoefler Text"/>
                <a:sym typeface="Hoefler Text"/>
              </a:defRPr>
            </a:pPr>
            <a:r>
              <a:rPr sz="1800" i="1">
                <a:latin typeface="+mn-lt"/>
                <a:ea typeface="+mn-ea"/>
                <a:cs typeface="+mn-cs"/>
                <a:sym typeface="Arial"/>
              </a:rPr>
              <a:t>Canis rufus</a:t>
            </a:r>
          </a:p>
        </p:txBody>
      </p:sp>
      <p:sp>
        <p:nvSpPr>
          <p:cNvPr id="108" name="Shape 108"/>
          <p:cNvSpPr/>
          <p:nvPr/>
        </p:nvSpPr>
        <p:spPr>
          <a:xfrm>
            <a:off x="3424766" y="3348566"/>
            <a:ext cx="1756834" cy="1756834"/>
          </a:xfrm>
          <a:prstGeom prst="line">
            <a:avLst/>
          </a:prstGeom>
          <a:ln w="101600">
            <a:solidFill>
              <a:srgbClr val="FF9300"/>
            </a:solidFill>
            <a:miter lim="400000"/>
            <a:headEnd type="triangle"/>
            <a:tail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09" name="Shape 109"/>
          <p:cNvSpPr/>
          <p:nvPr/>
        </p:nvSpPr>
        <p:spPr>
          <a:xfrm flipH="1" flipV="1">
            <a:off x="7518400" y="6299200"/>
            <a:ext cx="1612900" cy="1612900"/>
          </a:xfrm>
          <a:prstGeom prst="line">
            <a:avLst/>
          </a:prstGeom>
          <a:ln w="101600">
            <a:solidFill>
              <a:srgbClr val="FF9300"/>
            </a:solidFill>
            <a:miter lim="400000"/>
            <a:headEnd type="triangle"/>
            <a:tail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10" name="Shape 110"/>
          <p:cNvSpPr/>
          <p:nvPr/>
        </p:nvSpPr>
        <p:spPr>
          <a:xfrm flipV="1">
            <a:off x="3568700" y="6299200"/>
            <a:ext cx="1612900" cy="1612900"/>
          </a:xfrm>
          <a:prstGeom prst="line">
            <a:avLst/>
          </a:prstGeom>
          <a:ln w="101600">
            <a:solidFill>
              <a:srgbClr val="FF9300"/>
            </a:solidFill>
            <a:miter lim="400000"/>
            <a:headEnd type="triangle"/>
            <a:tail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11" name="Shape 111"/>
          <p:cNvSpPr/>
          <p:nvPr/>
        </p:nvSpPr>
        <p:spPr>
          <a:xfrm>
            <a:off x="7391400" y="5740400"/>
            <a:ext cx="2248044" cy="127"/>
          </a:xfrm>
          <a:prstGeom prst="line">
            <a:avLst/>
          </a:prstGeom>
          <a:ln w="101600">
            <a:solidFill>
              <a:srgbClr val="FF9300"/>
            </a:solidFill>
            <a:miter lim="400000"/>
            <a:headEnd type="triangle"/>
            <a:tail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12" name="Shape 112"/>
          <p:cNvSpPr/>
          <p:nvPr/>
        </p:nvSpPr>
        <p:spPr>
          <a:xfrm flipV="1">
            <a:off x="6477000" y="6578600"/>
            <a:ext cx="0" cy="1054100"/>
          </a:xfrm>
          <a:prstGeom prst="line">
            <a:avLst/>
          </a:prstGeom>
          <a:ln w="101600">
            <a:solidFill>
              <a:srgbClr val="FF9300"/>
            </a:solidFill>
            <a:miter lim="400000"/>
            <a:headEnd type="triangle"/>
            <a:tail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13" name="Shape 113"/>
          <p:cNvSpPr/>
          <p:nvPr/>
        </p:nvSpPr>
        <p:spPr>
          <a:xfrm>
            <a:off x="3479800" y="2946400"/>
            <a:ext cx="5842000" cy="127"/>
          </a:xfrm>
          <a:prstGeom prst="line">
            <a:avLst/>
          </a:prstGeom>
          <a:ln w="101600">
            <a:solidFill>
              <a:srgbClr val="237C9B"/>
            </a:solidFill>
            <a:miter lim="400000"/>
            <a:headEnd type="triangle"/>
            <a:tail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14" name="Shape 114"/>
          <p:cNvSpPr/>
          <p:nvPr/>
        </p:nvSpPr>
        <p:spPr>
          <a:xfrm flipH="1">
            <a:off x="7679266" y="3297766"/>
            <a:ext cx="1706034" cy="1769534"/>
          </a:xfrm>
          <a:prstGeom prst="line">
            <a:avLst/>
          </a:prstGeom>
          <a:ln w="101600">
            <a:solidFill>
              <a:srgbClr val="FF9300"/>
            </a:solidFill>
            <a:miter lim="400000"/>
            <a:headEnd type="triangle"/>
            <a:tail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115" name="Wolf-Clearcut-PD.png"/>
          <p:cNvPicPr>
            <a:picLocks noChangeAspect="1"/>
          </p:cNvPicPr>
          <p:nvPr/>
        </p:nvPicPr>
        <p:blipFill>
          <a:blip r:embed="rId7">
            <a:extLst/>
          </a:blip>
          <a:stretch>
            <a:fillRect/>
          </a:stretch>
        </p:blipFill>
        <p:spPr>
          <a:xfrm flipH="1">
            <a:off x="9766300" y="5191427"/>
            <a:ext cx="2489200" cy="1857459"/>
          </a:xfrm>
          <a:prstGeom prst="rect">
            <a:avLst/>
          </a:prstGeom>
          <a:ln w="12700">
            <a:miter lim="400000"/>
          </a:ln>
        </p:spPr>
      </p:pic>
      <p:sp>
        <p:nvSpPr>
          <p:cNvPr id="116" name="Shape 116"/>
          <p:cNvSpPr/>
          <p:nvPr/>
        </p:nvSpPr>
        <p:spPr>
          <a:xfrm>
            <a:off x="5315005" y="9029700"/>
            <a:ext cx="2363553"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latin typeface="Hoefler Text"/>
                <a:ea typeface="Hoefler Text"/>
                <a:cs typeface="Hoefler Text"/>
                <a:sym typeface="Hoefler Text"/>
              </a:defRPr>
            </a:pPr>
            <a:r>
              <a:rPr sz="1800" b="1">
                <a:latin typeface="+mn-lt"/>
                <a:ea typeface="+mn-ea"/>
                <a:cs typeface="+mn-cs"/>
                <a:sym typeface="Arial"/>
              </a:rPr>
              <a:t>Black-backed jackal</a:t>
            </a:r>
            <a:endParaRPr sz="1800">
              <a:latin typeface="+mn-lt"/>
              <a:ea typeface="+mn-ea"/>
              <a:cs typeface="+mn-cs"/>
              <a:sym typeface="Arial"/>
            </a:endParaRPr>
          </a:p>
          <a:p>
            <a:pPr algn="ctr">
              <a:lnSpc>
                <a:spcPts val="2100"/>
              </a:lnSpc>
              <a:tabLst>
                <a:tab pos="520700" algn="l"/>
              </a:tabLst>
              <a:defRPr sz="2800">
                <a:latin typeface="Hoefler Text"/>
                <a:ea typeface="Hoefler Text"/>
                <a:cs typeface="Hoefler Text"/>
                <a:sym typeface="Hoefler Text"/>
              </a:defRPr>
            </a:pPr>
            <a:r>
              <a:rPr sz="1800" i="1">
                <a:latin typeface="+mn-lt"/>
                <a:ea typeface="+mn-ea"/>
                <a:cs typeface="+mn-cs"/>
                <a:sym typeface="Arial"/>
              </a:rPr>
              <a:t>Canis mesomelas</a:t>
            </a:r>
          </a:p>
        </p:txBody>
      </p:sp>
      <p:sp>
        <p:nvSpPr>
          <p:cNvPr id="117" name="Shape 117"/>
          <p:cNvSpPr/>
          <p:nvPr/>
        </p:nvSpPr>
        <p:spPr>
          <a:xfrm>
            <a:off x="8820205" y="9029700"/>
            <a:ext cx="1676972"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latin typeface="Hoefler Text"/>
                <a:ea typeface="Hoefler Text"/>
                <a:cs typeface="Hoefler Text"/>
                <a:sym typeface="Hoefler Text"/>
              </a:defRPr>
            </a:pPr>
            <a:r>
              <a:rPr sz="1800" b="1">
                <a:latin typeface="+mn-lt"/>
                <a:ea typeface="+mn-ea"/>
                <a:cs typeface="+mn-cs"/>
                <a:sym typeface="Arial"/>
              </a:rPr>
              <a:t>Golden jackal</a:t>
            </a:r>
            <a:endParaRPr sz="1800">
              <a:latin typeface="+mn-lt"/>
              <a:ea typeface="+mn-ea"/>
              <a:cs typeface="+mn-cs"/>
              <a:sym typeface="Arial"/>
            </a:endParaRPr>
          </a:p>
          <a:p>
            <a:pPr algn="ctr">
              <a:lnSpc>
                <a:spcPts val="2100"/>
              </a:lnSpc>
              <a:tabLst>
                <a:tab pos="520700" algn="l"/>
              </a:tabLst>
              <a:defRPr sz="2800">
                <a:latin typeface="Hoefler Text"/>
                <a:ea typeface="Hoefler Text"/>
                <a:cs typeface="Hoefler Text"/>
                <a:sym typeface="Hoefler Text"/>
              </a:defRPr>
            </a:pPr>
            <a:r>
              <a:rPr sz="1800" i="1">
                <a:latin typeface="+mn-lt"/>
                <a:ea typeface="+mn-ea"/>
                <a:cs typeface="+mn-cs"/>
                <a:sym typeface="Arial"/>
              </a:rPr>
              <a:t>Canis aureus</a:t>
            </a:r>
          </a:p>
        </p:txBody>
      </p:sp>
      <p:sp>
        <p:nvSpPr>
          <p:cNvPr id="118" name="Shape 118"/>
          <p:cNvSpPr/>
          <p:nvPr/>
        </p:nvSpPr>
        <p:spPr>
          <a:xfrm>
            <a:off x="1797105" y="9029700"/>
            <a:ext cx="2210632" cy="525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lnSpc>
                <a:spcPts val="2100"/>
              </a:lnSpc>
              <a:tabLst>
                <a:tab pos="520700" algn="l"/>
              </a:tabLst>
              <a:defRPr sz="2800">
                <a:latin typeface="Hoefler Text"/>
                <a:ea typeface="Hoefler Text"/>
                <a:cs typeface="Hoefler Text"/>
                <a:sym typeface="Hoefler Text"/>
              </a:defRPr>
            </a:pPr>
            <a:r>
              <a:rPr sz="1800" b="1">
                <a:latin typeface="+mn-lt"/>
                <a:ea typeface="+mn-ea"/>
                <a:cs typeface="+mn-cs"/>
                <a:sym typeface="Arial"/>
              </a:rPr>
              <a:t>Side-striped jackal</a:t>
            </a:r>
            <a:endParaRPr sz="1800">
              <a:latin typeface="+mn-lt"/>
              <a:ea typeface="+mn-ea"/>
              <a:cs typeface="+mn-cs"/>
              <a:sym typeface="Arial"/>
            </a:endParaRPr>
          </a:p>
          <a:p>
            <a:pPr algn="ctr">
              <a:lnSpc>
                <a:spcPts val="2100"/>
              </a:lnSpc>
              <a:tabLst>
                <a:tab pos="520700" algn="l"/>
              </a:tabLst>
              <a:defRPr sz="2800">
                <a:latin typeface="Hoefler Text"/>
                <a:ea typeface="Hoefler Text"/>
                <a:cs typeface="Hoefler Text"/>
                <a:sym typeface="Hoefler Text"/>
              </a:defRPr>
            </a:pPr>
            <a:r>
              <a:rPr sz="1800" i="1">
                <a:latin typeface="+mn-lt"/>
                <a:ea typeface="+mn-ea"/>
                <a:cs typeface="+mn-cs"/>
                <a:sym typeface="Arial"/>
              </a:rPr>
              <a:t>Canis adjustus</a:t>
            </a:r>
          </a:p>
        </p:txBody>
      </p:sp>
      <p:sp>
        <p:nvSpPr>
          <p:cNvPr id="119" name="Shape 119"/>
          <p:cNvSpPr/>
          <p:nvPr/>
        </p:nvSpPr>
        <p:spPr>
          <a:xfrm>
            <a:off x="3175000" y="5740400"/>
            <a:ext cx="2248044" cy="127"/>
          </a:xfrm>
          <a:prstGeom prst="line">
            <a:avLst/>
          </a:prstGeom>
          <a:ln w="101600">
            <a:solidFill>
              <a:srgbClr val="FF9300"/>
            </a:solidFill>
            <a:miter lim="400000"/>
            <a:headEnd type="triangle"/>
            <a:tail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 name="Birdwing Butterfly blue PO 22988697.png"/>
          <p:cNvPicPr>
            <a:picLocks noChangeAspect="1"/>
          </p:cNvPicPr>
          <p:nvPr/>
        </p:nvPicPr>
        <p:blipFill>
          <a:blip r:embed="rId2">
            <a:extLst/>
          </a:blip>
          <a:stretch>
            <a:fillRect/>
          </a:stretch>
        </p:blipFill>
        <p:spPr>
          <a:xfrm>
            <a:off x="8039100" y="7462873"/>
            <a:ext cx="2160000" cy="1468000"/>
          </a:xfrm>
          <a:prstGeom prst="rect">
            <a:avLst/>
          </a:prstGeom>
          <a:ln w="12700">
            <a:miter lim="400000"/>
          </a:ln>
        </p:spPr>
      </p:pic>
      <p:pic>
        <p:nvPicPr>
          <p:cNvPr id="758" name="Birdwing Butterfly blue PO 22988697.png"/>
          <p:cNvPicPr>
            <a:picLocks noChangeAspect="1"/>
          </p:cNvPicPr>
          <p:nvPr/>
        </p:nvPicPr>
        <p:blipFill>
          <a:blip r:embed="rId2">
            <a:extLst/>
          </a:blip>
          <a:stretch>
            <a:fillRect/>
          </a:stretch>
        </p:blipFill>
        <p:spPr>
          <a:xfrm>
            <a:off x="8039100" y="2370173"/>
            <a:ext cx="2160000" cy="1468000"/>
          </a:xfrm>
          <a:prstGeom prst="rect">
            <a:avLst/>
          </a:prstGeom>
          <a:ln w="12700">
            <a:miter lim="400000"/>
          </a:ln>
        </p:spPr>
      </p:pic>
      <p:pic>
        <p:nvPicPr>
          <p:cNvPr id="759" name="Birdwing Butterfly yellow PO 22988709.png"/>
          <p:cNvPicPr>
            <a:picLocks noChangeAspect="1"/>
          </p:cNvPicPr>
          <p:nvPr/>
        </p:nvPicPr>
        <p:blipFill>
          <a:blip r:embed="rId3">
            <a:extLst/>
          </a:blip>
          <a:stretch>
            <a:fillRect/>
          </a:stretch>
        </p:blipFill>
        <p:spPr>
          <a:xfrm>
            <a:off x="5613400" y="2386486"/>
            <a:ext cx="2160000" cy="1446718"/>
          </a:xfrm>
          <a:prstGeom prst="rect">
            <a:avLst/>
          </a:prstGeom>
          <a:ln w="12700">
            <a:miter lim="400000"/>
          </a:ln>
        </p:spPr>
      </p:pic>
      <p:pic>
        <p:nvPicPr>
          <p:cNvPr id="760" name="Birdwing Butterfly PO 10053664 small.png"/>
          <p:cNvPicPr>
            <a:picLocks noChangeAspect="1"/>
          </p:cNvPicPr>
          <p:nvPr/>
        </p:nvPicPr>
        <p:blipFill>
          <a:blip r:embed="rId4">
            <a:extLst/>
          </a:blip>
          <a:stretch>
            <a:fillRect/>
          </a:stretch>
        </p:blipFill>
        <p:spPr>
          <a:xfrm>
            <a:off x="10350500" y="2379158"/>
            <a:ext cx="2160000" cy="1454956"/>
          </a:xfrm>
          <a:prstGeom prst="rect">
            <a:avLst/>
          </a:prstGeom>
          <a:ln w="12700">
            <a:miter lim="400000"/>
          </a:ln>
        </p:spPr>
      </p:pic>
      <p:sp>
        <p:nvSpPr>
          <p:cNvPr id="761" name="Shape 761"/>
          <p:cNvSpPr>
            <a:spLocks noGrp="1"/>
          </p:cNvSpPr>
          <p:nvPr>
            <p:ph type="title"/>
          </p:nvPr>
        </p:nvSpPr>
        <p:spPr>
          <a:prstGeom prst="rect">
            <a:avLst/>
          </a:prstGeom>
        </p:spPr>
        <p:txBody>
          <a:bodyPr/>
          <a:lstStyle>
            <a:lvl1pPr>
              <a:tabLst>
                <a:tab pos="952500" algn="l"/>
              </a:tabLst>
            </a:lvl1pPr>
          </a:lstStyle>
          <a:p>
            <a:r>
              <a:t>Punctuated Equilibrium</a:t>
            </a:r>
          </a:p>
        </p:txBody>
      </p:sp>
      <p:sp>
        <p:nvSpPr>
          <p:cNvPr id="762" name="Shape 762"/>
          <p:cNvSpPr>
            <a:spLocks noGrp="1"/>
          </p:cNvSpPr>
          <p:nvPr>
            <p:ph type="body" sz="quarter" idx="1"/>
          </p:nvPr>
        </p:nvSpPr>
        <p:spPr>
          <a:xfrm>
            <a:off x="368300" y="1790700"/>
            <a:ext cx="4924227" cy="4695379"/>
          </a:xfrm>
          <a:prstGeom prst="rect">
            <a:avLst/>
          </a:prstGeom>
        </p:spPr>
        <p:txBody>
          <a:bodyPr/>
          <a:lstStyle/>
          <a:p>
            <a:pPr marL="345600" indent="-345600">
              <a:tabLst>
                <a:tab pos="1016000" algn="l"/>
              </a:tabLst>
            </a:pPr>
            <a:r>
              <a:rPr b="1">
                <a:solidFill>
                  <a:srgbClr val="006993"/>
                </a:solidFill>
              </a:rPr>
              <a:t>Punctuated equilibrium</a:t>
            </a:r>
            <a:r>
              <a:t> proposes that most of a species existence is spent in stasis and little time is spent in active evolutionary change.</a:t>
            </a:r>
          </a:p>
          <a:p>
            <a:pPr marL="345600" indent="-345600">
              <a:buClr>
                <a:srgbClr val="006993"/>
              </a:buClr>
              <a:tabLst>
                <a:tab pos="1016000" algn="l"/>
              </a:tabLst>
            </a:pPr>
            <a:r>
              <a:t>There is abundant evidence in the fossil record that, instead of gradual change, species stay much the same for long periods (</a:t>
            </a:r>
            <a:r>
              <a:rPr b="1">
                <a:solidFill>
                  <a:srgbClr val="006993"/>
                </a:solidFill>
              </a:rPr>
              <a:t>stasis</a:t>
            </a:r>
            <a:r>
              <a:t>) and then have short bursts of evolution that produce new species quite rapidly.</a:t>
            </a:r>
          </a:p>
        </p:txBody>
      </p:sp>
      <p:sp>
        <p:nvSpPr>
          <p:cNvPr id="763" name="Shape 763"/>
          <p:cNvSpPr/>
          <p:nvPr/>
        </p:nvSpPr>
        <p:spPr>
          <a:xfrm>
            <a:off x="10426700" y="1727200"/>
            <a:ext cx="1990626"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tabLst>
                <a:tab pos="520700" algn="l"/>
              </a:tabLst>
              <a:defRPr sz="2400" b="1">
                <a:solidFill>
                  <a:srgbClr val="1E1A17"/>
                </a:solidFill>
              </a:defRPr>
            </a:lvl1pPr>
          </a:lstStyle>
          <a:p>
            <a:pPr>
              <a:defRPr>
                <a:solidFill>
                  <a:srgbClr val="483F36"/>
                </a:solidFill>
              </a:defRPr>
            </a:pPr>
            <a:r>
              <a:rPr>
                <a:solidFill>
                  <a:srgbClr val="1E1A17"/>
                </a:solidFill>
              </a:rPr>
              <a:t>New species</a:t>
            </a:r>
          </a:p>
        </p:txBody>
      </p:sp>
      <p:sp>
        <p:nvSpPr>
          <p:cNvPr id="764" name="Shape 764"/>
          <p:cNvSpPr/>
          <p:nvPr/>
        </p:nvSpPr>
        <p:spPr>
          <a:xfrm>
            <a:off x="7874000" y="1727200"/>
            <a:ext cx="2312542"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tabLst>
                <a:tab pos="520700" algn="l"/>
              </a:tabLst>
              <a:defRPr sz="2400" b="1">
                <a:solidFill>
                  <a:srgbClr val="1E1A17"/>
                </a:solidFill>
              </a:defRPr>
            </a:lvl1pPr>
          </a:lstStyle>
          <a:p>
            <a:pPr>
              <a:defRPr>
                <a:solidFill>
                  <a:srgbClr val="483F36"/>
                </a:solidFill>
              </a:defRPr>
            </a:pPr>
            <a:r>
              <a:rPr>
                <a:solidFill>
                  <a:srgbClr val="1E1A17"/>
                </a:solidFill>
              </a:rPr>
              <a:t>Parent species</a:t>
            </a:r>
          </a:p>
        </p:txBody>
      </p:sp>
      <p:sp>
        <p:nvSpPr>
          <p:cNvPr id="765" name="Shape 765"/>
          <p:cNvSpPr/>
          <p:nvPr/>
        </p:nvSpPr>
        <p:spPr>
          <a:xfrm>
            <a:off x="5816600" y="1727200"/>
            <a:ext cx="1990626" cy="3456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tabLst>
                <a:tab pos="520700" algn="l"/>
              </a:tabLst>
              <a:defRPr sz="2400" b="1">
                <a:solidFill>
                  <a:srgbClr val="1E1A17"/>
                </a:solidFill>
              </a:defRPr>
            </a:lvl1pPr>
          </a:lstStyle>
          <a:p>
            <a:pPr>
              <a:defRPr>
                <a:solidFill>
                  <a:srgbClr val="483F36"/>
                </a:solidFill>
              </a:defRPr>
            </a:pPr>
            <a:r>
              <a:rPr>
                <a:solidFill>
                  <a:srgbClr val="1E1A17"/>
                </a:solidFill>
              </a:rPr>
              <a:t>New species</a:t>
            </a:r>
          </a:p>
        </p:txBody>
      </p:sp>
      <p:sp>
        <p:nvSpPr>
          <p:cNvPr id="766" name="Shape 766"/>
          <p:cNvSpPr/>
          <p:nvPr/>
        </p:nvSpPr>
        <p:spPr>
          <a:xfrm>
            <a:off x="4671059" y="7508462"/>
            <a:ext cx="2540001" cy="13768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tabLst>
                <a:tab pos="520700" algn="l"/>
              </a:tabLst>
            </a:lvl1pPr>
          </a:lstStyle>
          <a:p>
            <a:r>
              <a:t>New species 'bud off' from the parent species and undergo rapid change, followed by a long period of stability</a:t>
            </a:r>
          </a:p>
        </p:txBody>
      </p:sp>
      <p:sp>
        <p:nvSpPr>
          <p:cNvPr id="767" name="Shape 767"/>
          <p:cNvSpPr/>
          <p:nvPr/>
        </p:nvSpPr>
        <p:spPr>
          <a:xfrm>
            <a:off x="6902621" y="3666689"/>
            <a:ext cx="2215979" cy="2442011"/>
          </a:xfrm>
          <a:custGeom>
            <a:avLst/>
            <a:gdLst/>
            <a:ahLst/>
            <a:cxnLst>
              <a:cxn ang="0">
                <a:pos x="wd2" y="hd2"/>
              </a:cxn>
              <a:cxn ang="5400000">
                <a:pos x="wd2" y="hd2"/>
              </a:cxn>
              <a:cxn ang="10800000">
                <a:pos x="wd2" y="hd2"/>
              </a:cxn>
              <a:cxn ang="16200000">
                <a:pos x="wd2" y="hd2"/>
              </a:cxn>
            </a:cxnLst>
            <a:rect l="0" t="0" r="r" b="b"/>
            <a:pathLst>
              <a:path w="21600" h="18798" extrusionOk="0">
                <a:moveTo>
                  <a:pt x="0" y="0"/>
                </a:moveTo>
                <a:lnTo>
                  <a:pt x="143" y="4134"/>
                </a:lnTo>
                <a:cubicBezTo>
                  <a:pt x="308" y="21600"/>
                  <a:pt x="21600" y="10097"/>
                  <a:pt x="21600" y="18798"/>
                </a:cubicBezTo>
              </a:path>
            </a:pathLst>
          </a:custGeom>
          <a:ln w="190500">
            <a:solidFill>
              <a:srgbClr val="FF9300"/>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68" name="Shape 768"/>
          <p:cNvSpPr/>
          <p:nvPr/>
        </p:nvSpPr>
        <p:spPr>
          <a:xfrm>
            <a:off x="9118600" y="3666587"/>
            <a:ext cx="2225482" cy="3102514"/>
          </a:xfrm>
          <a:custGeom>
            <a:avLst/>
            <a:gdLst/>
            <a:ahLst/>
            <a:cxnLst>
              <a:cxn ang="0">
                <a:pos x="wd2" y="hd2"/>
              </a:cxn>
              <a:cxn ang="5400000">
                <a:pos x="wd2" y="hd2"/>
              </a:cxn>
              <a:cxn ang="10800000">
                <a:pos x="wd2" y="hd2"/>
              </a:cxn>
              <a:cxn ang="16200000">
                <a:pos x="wd2" y="hd2"/>
              </a:cxn>
            </a:cxnLst>
            <a:rect l="0" t="0" r="r" b="b"/>
            <a:pathLst>
              <a:path w="20721" h="20860" extrusionOk="0">
                <a:moveTo>
                  <a:pt x="20598" y="0"/>
                </a:moveTo>
                <a:lnTo>
                  <a:pt x="20693" y="3611"/>
                </a:lnTo>
                <a:cubicBezTo>
                  <a:pt x="21600" y="21600"/>
                  <a:pt x="0" y="12406"/>
                  <a:pt x="0" y="20860"/>
                </a:cubicBezTo>
              </a:path>
            </a:pathLst>
          </a:custGeom>
          <a:ln w="190500">
            <a:solidFill>
              <a:srgbClr val="941100"/>
            </a:solidFill>
            <a:miter lim="400000"/>
            <a:headEnd type="triangle"/>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69" name="Shape 769"/>
          <p:cNvSpPr/>
          <p:nvPr/>
        </p:nvSpPr>
        <p:spPr>
          <a:xfrm flipH="1">
            <a:off x="9122832" y="3797300"/>
            <a:ext cx="1" cy="4000644"/>
          </a:xfrm>
          <a:prstGeom prst="line">
            <a:avLst/>
          </a:prstGeom>
          <a:ln w="190500">
            <a:solidFill>
              <a:srgbClr val="005493"/>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770" name="Birdwing Butterfly yellow PO 22988709.png"/>
          <p:cNvPicPr>
            <a:picLocks noChangeAspect="1"/>
          </p:cNvPicPr>
          <p:nvPr/>
        </p:nvPicPr>
        <p:blipFill>
          <a:blip r:embed="rId3">
            <a:extLst/>
          </a:blip>
          <a:stretch>
            <a:fillRect/>
          </a:stretch>
        </p:blipFill>
        <p:spPr>
          <a:xfrm>
            <a:off x="6007100" y="4710586"/>
            <a:ext cx="2160000" cy="1446718"/>
          </a:xfrm>
          <a:prstGeom prst="rect">
            <a:avLst/>
          </a:prstGeom>
          <a:ln w="12700">
            <a:miter lim="400000"/>
          </a:ln>
        </p:spPr>
      </p:pic>
      <p:pic>
        <p:nvPicPr>
          <p:cNvPr id="771" name="Birdwing Butterfly PO 10053664 small.png"/>
          <p:cNvPicPr>
            <a:picLocks noChangeAspect="1"/>
          </p:cNvPicPr>
          <p:nvPr/>
        </p:nvPicPr>
        <p:blipFill>
          <a:blip r:embed="rId4">
            <a:extLst/>
          </a:blip>
          <a:stretch>
            <a:fillRect/>
          </a:stretch>
        </p:blipFill>
        <p:spPr>
          <a:xfrm>
            <a:off x="9969500" y="4703258"/>
            <a:ext cx="2160000" cy="1454956"/>
          </a:xfrm>
          <a:prstGeom prst="rect">
            <a:avLst/>
          </a:prstGeom>
          <a:ln w="12700">
            <a:miter lim="400000"/>
          </a:ln>
        </p:spPr>
      </p:pic>
      <p:sp>
        <p:nvSpPr>
          <p:cNvPr id="772" name="Shape 772"/>
          <p:cNvSpPr/>
          <p:nvPr/>
        </p:nvSpPr>
        <p:spPr>
          <a:xfrm flipH="1">
            <a:off x="7331551" y="5537200"/>
            <a:ext cx="859950" cy="2193640"/>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73" name="Shape 773"/>
          <p:cNvSpPr/>
          <p:nvPr/>
        </p:nvSpPr>
        <p:spPr>
          <a:xfrm flipH="1">
            <a:off x="7315512" y="6134099"/>
            <a:ext cx="2374588" cy="1600717"/>
          </a:xfrm>
          <a:prstGeom prst="line">
            <a:avLst/>
          </a:prstGeom>
          <a:ln w="25400">
            <a:solidFill>
              <a:srgbClr val="006994"/>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776" name="Group 776"/>
          <p:cNvGrpSpPr/>
          <p:nvPr/>
        </p:nvGrpSpPr>
        <p:grpSpPr>
          <a:xfrm>
            <a:off x="10666305" y="6619462"/>
            <a:ext cx="2049645" cy="2632656"/>
            <a:chOff x="0" y="0"/>
            <a:chExt cx="2049643" cy="2632654"/>
          </a:xfrm>
        </p:grpSpPr>
        <p:pic>
          <p:nvPicPr>
            <p:cNvPr id="774" name="Rates of change question.ai"/>
            <p:cNvPicPr>
              <a:picLocks noChangeAspect="1"/>
            </p:cNvPicPr>
            <p:nvPr/>
          </p:nvPicPr>
          <p:blipFill>
            <a:blip r:embed="rId5">
              <a:extLst/>
            </a:blip>
            <a:srcRect b="48044"/>
            <a:stretch>
              <a:fillRect/>
            </a:stretch>
          </p:blipFill>
          <p:spPr>
            <a:xfrm>
              <a:off x="0" y="447945"/>
              <a:ext cx="2049644" cy="2184710"/>
            </a:xfrm>
            <a:prstGeom prst="rect">
              <a:avLst/>
            </a:prstGeom>
            <a:ln w="12700" cap="flat">
              <a:noFill/>
              <a:miter lim="400000"/>
            </a:ln>
            <a:effectLst/>
          </p:spPr>
        </p:pic>
        <p:sp>
          <p:nvSpPr>
            <p:cNvPr id="775" name="Shape 775"/>
            <p:cNvSpPr/>
            <p:nvPr/>
          </p:nvSpPr>
          <p:spPr>
            <a:xfrm>
              <a:off x="84931" y="0"/>
              <a:ext cx="18796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lvl1pPr>
            </a:lstStyle>
            <a:p>
              <a:r>
                <a:t>A typical pattern</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 grpId="1" build="p" bldLvl="5"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p:nvPr/>
        </p:nvSpPr>
        <p:spPr>
          <a:xfrm>
            <a:off x="6858000" y="-12700"/>
            <a:ext cx="6210300" cy="98044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79" name="Shape 779"/>
          <p:cNvSpPr>
            <a:spLocks noGrp="1"/>
          </p:cNvSpPr>
          <p:nvPr>
            <p:ph type="title"/>
          </p:nvPr>
        </p:nvSpPr>
        <p:spPr>
          <a:prstGeom prst="rect">
            <a:avLst/>
          </a:prstGeom>
        </p:spPr>
        <p:txBody>
          <a:bodyPr/>
          <a:lstStyle>
            <a:lvl1pPr>
              <a:tabLst>
                <a:tab pos="952500" algn="l"/>
              </a:tabLst>
            </a:lvl1pPr>
          </a:lstStyle>
          <a:p>
            <a:r>
              <a:t>Extinction</a:t>
            </a:r>
          </a:p>
        </p:txBody>
      </p:sp>
      <p:sp>
        <p:nvSpPr>
          <p:cNvPr id="780" name="Shape 780"/>
          <p:cNvSpPr>
            <a:spLocks noGrp="1"/>
          </p:cNvSpPr>
          <p:nvPr>
            <p:ph type="body" sz="half" idx="1"/>
          </p:nvPr>
        </p:nvSpPr>
        <p:spPr>
          <a:prstGeom prst="rect">
            <a:avLst/>
          </a:prstGeom>
        </p:spPr>
        <p:txBody>
          <a:bodyPr/>
          <a:lstStyle/>
          <a:p>
            <a:pPr marL="345600" indent="-345600">
              <a:tabLst>
                <a:tab pos="1016000" algn="l"/>
              </a:tabLst>
            </a:pPr>
            <a:r>
              <a:rPr b="1">
                <a:solidFill>
                  <a:srgbClr val="006894"/>
                </a:solidFill>
              </a:rPr>
              <a:t>Extinction</a:t>
            </a:r>
            <a:r>
              <a:t> refers to the death of an entire species. No individuals are </a:t>
            </a:r>
            <a:br/>
            <a:r>
              <a:t>left alive.</a:t>
            </a:r>
          </a:p>
          <a:p>
            <a:pPr marL="345600" indent="-345600">
              <a:tabLst>
                <a:tab pos="1016000" algn="l"/>
              </a:tabLst>
            </a:pPr>
            <a:r>
              <a:t>Most species that have ever lived are now extinct.</a:t>
            </a:r>
          </a:p>
          <a:p>
            <a:pPr marL="345600" indent="-345600">
              <a:tabLst>
                <a:tab pos="1016000" algn="l"/>
              </a:tabLst>
            </a:pPr>
            <a:r>
              <a:t>Entire lineages that were once </a:t>
            </a:r>
            <a:br/>
            <a:r>
              <a:t>dominant have now disappeared or </a:t>
            </a:r>
            <a:br/>
            <a:r>
              <a:t>have dwindled in numbers as other radiations have flourished.</a:t>
            </a:r>
          </a:p>
          <a:p>
            <a:pPr marL="345600" indent="-345600">
              <a:tabLst>
                <a:tab pos="1016000" algn="l"/>
              </a:tabLst>
            </a:pPr>
            <a:r>
              <a:t>Often, the extinction of one group has allowed another to undergo extensive radiation into free niches. Large scale species changes are probably opportunistic events.</a:t>
            </a:r>
          </a:p>
          <a:p>
            <a:pPr marL="345600" indent="-345600">
              <a:tabLst>
                <a:tab pos="1016000" algn="l"/>
              </a:tabLst>
            </a:pPr>
            <a:r>
              <a:t>Radiations may follow extinctions but </a:t>
            </a:r>
            <a:br/>
            <a:r>
              <a:t>are rarely the cause of them.</a:t>
            </a:r>
          </a:p>
        </p:txBody>
      </p:sp>
      <p:pic>
        <p:nvPicPr>
          <p:cNvPr id="781" name="Giant wombat.png"/>
          <p:cNvPicPr>
            <a:picLocks noChangeAspect="1"/>
          </p:cNvPicPr>
          <p:nvPr/>
        </p:nvPicPr>
        <p:blipFill>
          <a:blip r:embed="rId2">
            <a:extLst/>
          </a:blip>
          <a:stretch>
            <a:fillRect/>
          </a:stretch>
        </p:blipFill>
        <p:spPr>
          <a:xfrm>
            <a:off x="8318500" y="368300"/>
            <a:ext cx="3695700" cy="2439162"/>
          </a:xfrm>
          <a:prstGeom prst="rect">
            <a:avLst/>
          </a:prstGeom>
          <a:ln w="12700">
            <a:miter lim="400000"/>
          </a:ln>
        </p:spPr>
      </p:pic>
      <p:pic>
        <p:nvPicPr>
          <p:cNvPr id="782" name="Giant kangaroo.png"/>
          <p:cNvPicPr>
            <a:picLocks noChangeAspect="1"/>
          </p:cNvPicPr>
          <p:nvPr/>
        </p:nvPicPr>
        <p:blipFill>
          <a:blip r:embed="rId3">
            <a:extLst/>
          </a:blip>
          <a:stretch>
            <a:fillRect/>
          </a:stretch>
        </p:blipFill>
        <p:spPr>
          <a:xfrm flipH="1">
            <a:off x="7048500" y="3238500"/>
            <a:ext cx="4940300" cy="4742689"/>
          </a:xfrm>
          <a:prstGeom prst="rect">
            <a:avLst/>
          </a:prstGeom>
          <a:ln w="12700">
            <a:miter lim="400000"/>
          </a:ln>
        </p:spPr>
      </p:pic>
      <p:sp>
        <p:nvSpPr>
          <p:cNvPr id="783" name="Shape 783"/>
          <p:cNvSpPr/>
          <p:nvPr/>
        </p:nvSpPr>
        <p:spPr>
          <a:xfrm>
            <a:off x="7252796" y="8255000"/>
            <a:ext cx="5245101"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The extinction of megafauna, such as Australia’s giant kangaroo and giant wombat, was a global phenomenon. Africa is now the only continent still with a significant mammalian megafauna.</a:t>
            </a:r>
          </a:p>
        </p:txBody>
      </p:sp>
      <p:sp>
        <p:nvSpPr>
          <p:cNvPr id="784" name="Shape 784"/>
          <p:cNvSpPr/>
          <p:nvPr/>
        </p:nvSpPr>
        <p:spPr>
          <a:xfrm>
            <a:off x="9168029" y="2959100"/>
            <a:ext cx="22733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pPr>
            <a:r>
              <a:rPr b="1"/>
              <a:t>Giant wombat </a:t>
            </a:r>
            <a:r>
              <a:rPr i="1"/>
              <a:t>Phascolonus gigas</a:t>
            </a:r>
          </a:p>
        </p:txBody>
      </p:sp>
      <p:sp>
        <p:nvSpPr>
          <p:cNvPr id="785" name="Shape 785"/>
          <p:cNvSpPr/>
          <p:nvPr/>
        </p:nvSpPr>
        <p:spPr>
          <a:xfrm>
            <a:off x="10349129" y="5511800"/>
            <a:ext cx="2273301"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pPr>
            <a:r>
              <a:rPr b="1"/>
              <a:t>Short-faced giant kangaroo </a:t>
            </a:r>
            <a:r>
              <a:rPr i="1"/>
              <a:t>Procoptodon goliah</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8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8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 grpId="1" build="p" bldLvl="5"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7" name="Mass extinctions PM corrected.pdf"/>
          <p:cNvPicPr>
            <a:picLocks noChangeAspect="1"/>
          </p:cNvPicPr>
          <p:nvPr/>
        </p:nvPicPr>
        <p:blipFill>
          <a:blip r:embed="rId2">
            <a:extLst/>
          </a:blip>
          <a:stretch>
            <a:fillRect/>
          </a:stretch>
        </p:blipFill>
        <p:spPr>
          <a:xfrm>
            <a:off x="845978" y="4638304"/>
            <a:ext cx="11661588" cy="4059119"/>
          </a:xfrm>
          <a:prstGeom prst="rect">
            <a:avLst/>
          </a:prstGeom>
          <a:ln w="25400">
            <a:miter lim="400000"/>
          </a:ln>
        </p:spPr>
      </p:pic>
      <p:sp>
        <p:nvSpPr>
          <p:cNvPr id="788" name="Shape 788"/>
          <p:cNvSpPr>
            <a:spLocks noGrp="1"/>
          </p:cNvSpPr>
          <p:nvPr>
            <p:ph type="title"/>
          </p:nvPr>
        </p:nvSpPr>
        <p:spPr>
          <a:prstGeom prst="rect">
            <a:avLst/>
          </a:prstGeom>
        </p:spPr>
        <p:txBody>
          <a:bodyPr/>
          <a:lstStyle>
            <a:lvl1pPr>
              <a:tabLst>
                <a:tab pos="952500" algn="l"/>
              </a:tabLst>
            </a:lvl1pPr>
          </a:lstStyle>
          <a:p>
            <a:r>
              <a:t>Mass Extinctions</a:t>
            </a:r>
          </a:p>
        </p:txBody>
      </p:sp>
      <p:sp>
        <p:nvSpPr>
          <p:cNvPr id="789" name="Shape 789"/>
          <p:cNvSpPr>
            <a:spLocks noGrp="1"/>
          </p:cNvSpPr>
          <p:nvPr>
            <p:ph type="body" sz="half" idx="1"/>
          </p:nvPr>
        </p:nvSpPr>
        <p:spPr>
          <a:xfrm>
            <a:off x="368300" y="1790700"/>
            <a:ext cx="11707664" cy="2472681"/>
          </a:xfrm>
          <a:prstGeom prst="rect">
            <a:avLst/>
          </a:prstGeom>
        </p:spPr>
        <p:txBody>
          <a:bodyPr/>
          <a:lstStyle/>
          <a:p>
            <a:pPr marL="345600" indent="-345600">
              <a:tabLst>
                <a:tab pos="1016000" algn="l"/>
              </a:tabLst>
            </a:pPr>
            <a:r>
              <a:t>The Permian extinction (252 mya) marks the Paleozoic-Mesozoic boundary</a:t>
            </a:r>
          </a:p>
          <a:p>
            <a:pPr lvl="1">
              <a:tabLst>
                <a:tab pos="1485900" algn="l"/>
              </a:tabLst>
            </a:pPr>
            <a:r>
              <a:t>Over 90% of marine species perished and probably many terrestrial ones also.</a:t>
            </a:r>
          </a:p>
          <a:p>
            <a:pPr marL="345600" indent="-345600">
              <a:tabLst>
                <a:tab pos="1016000" algn="l"/>
              </a:tabLst>
            </a:pPr>
            <a:r>
              <a:t>The Cretaceous extinction (65 mya) marks the Mesozoic-Cenozoic boundary</a:t>
            </a:r>
          </a:p>
          <a:p>
            <a:pPr lvl="1">
              <a:tabLst>
                <a:tab pos="1485900" algn="l"/>
              </a:tabLst>
            </a:pPr>
            <a:r>
              <a:t>Exterminated more than half the marine species and many families of terrestrial plants and animals, including dinosaurs (but not their descendants, the birds) .</a:t>
            </a:r>
          </a:p>
        </p:txBody>
      </p:sp>
      <p:pic>
        <p:nvPicPr>
          <p:cNvPr id="790" name="Phororhacos Tertiary.png"/>
          <p:cNvPicPr>
            <a:picLocks noChangeAspect="1"/>
          </p:cNvPicPr>
          <p:nvPr/>
        </p:nvPicPr>
        <p:blipFill>
          <a:blip r:embed="rId3">
            <a:extLst/>
          </a:blip>
          <a:stretch>
            <a:fillRect/>
          </a:stretch>
        </p:blipFill>
        <p:spPr>
          <a:xfrm flipH="1">
            <a:off x="10116819" y="6443200"/>
            <a:ext cx="2764237" cy="2707325"/>
          </a:xfrm>
          <a:prstGeom prst="rect">
            <a:avLst/>
          </a:prstGeom>
          <a:ln w="12700">
            <a:miter lim="400000"/>
          </a:ln>
        </p:spPr>
      </p:pic>
      <p:sp>
        <p:nvSpPr>
          <p:cNvPr id="791" name="Shape 791"/>
          <p:cNvSpPr/>
          <p:nvPr/>
        </p:nvSpPr>
        <p:spPr>
          <a:xfrm flipV="1">
            <a:off x="11154953" y="5397500"/>
            <a:ext cx="1" cy="393700"/>
          </a:xfrm>
          <a:prstGeom prst="line">
            <a:avLst/>
          </a:prstGeom>
          <a:ln w="254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92" name="Shape 792"/>
          <p:cNvSpPr/>
          <p:nvPr/>
        </p:nvSpPr>
        <p:spPr>
          <a:xfrm>
            <a:off x="10354853" y="5067300"/>
            <a:ext cx="1587501" cy="444500"/>
          </a:xfrm>
          <a:prstGeom prst="rect">
            <a:avLst/>
          </a:prstGeom>
          <a:solidFill>
            <a:srgbClr val="006994"/>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793" name="Life-Late-Palaeozoic-ammoni.png"/>
          <p:cNvPicPr>
            <a:picLocks noChangeAspect="1"/>
          </p:cNvPicPr>
          <p:nvPr/>
        </p:nvPicPr>
        <p:blipFill>
          <a:blip r:embed="rId4">
            <a:extLst/>
          </a:blip>
          <a:stretch>
            <a:fillRect/>
          </a:stretch>
        </p:blipFill>
        <p:spPr>
          <a:xfrm>
            <a:off x="6205381" y="5518266"/>
            <a:ext cx="1841501" cy="1555217"/>
          </a:xfrm>
          <a:prstGeom prst="rect">
            <a:avLst/>
          </a:prstGeom>
          <a:ln w="12700">
            <a:miter lim="400000"/>
          </a:ln>
        </p:spPr>
      </p:pic>
      <p:pic>
        <p:nvPicPr>
          <p:cNvPr id="794" name="Life-Late-Palaeozoic-trilob.png"/>
          <p:cNvPicPr>
            <a:picLocks noChangeAspect="1"/>
          </p:cNvPicPr>
          <p:nvPr/>
        </p:nvPicPr>
        <p:blipFill>
          <a:blip r:embed="rId5">
            <a:extLst/>
          </a:blip>
          <a:stretch>
            <a:fillRect/>
          </a:stretch>
        </p:blipFill>
        <p:spPr>
          <a:xfrm>
            <a:off x="2370040" y="5975350"/>
            <a:ext cx="2203010" cy="1816100"/>
          </a:xfrm>
          <a:prstGeom prst="rect">
            <a:avLst/>
          </a:prstGeom>
          <a:ln w="12700">
            <a:miter lim="400000"/>
          </a:ln>
        </p:spPr>
      </p:pic>
      <p:sp>
        <p:nvSpPr>
          <p:cNvPr id="795" name="Shape 795"/>
          <p:cNvSpPr/>
          <p:nvPr/>
        </p:nvSpPr>
        <p:spPr>
          <a:xfrm flipV="1">
            <a:off x="3838262" y="5951084"/>
            <a:ext cx="1" cy="564159"/>
          </a:xfrm>
          <a:prstGeom prst="line">
            <a:avLst/>
          </a:prstGeom>
          <a:ln w="254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96" name="Shape 796"/>
          <p:cNvSpPr/>
          <p:nvPr/>
        </p:nvSpPr>
        <p:spPr>
          <a:xfrm>
            <a:off x="3101662" y="5575300"/>
            <a:ext cx="1460501" cy="444500"/>
          </a:xfrm>
          <a:prstGeom prst="rect">
            <a:avLst/>
          </a:prstGeom>
          <a:solidFill>
            <a:srgbClr val="006994"/>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97" name="Shape 797"/>
          <p:cNvSpPr/>
          <p:nvPr/>
        </p:nvSpPr>
        <p:spPr>
          <a:xfrm>
            <a:off x="7480523" y="7359544"/>
            <a:ext cx="1" cy="406612"/>
          </a:xfrm>
          <a:prstGeom prst="line">
            <a:avLst/>
          </a:prstGeom>
          <a:ln w="254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98" name="Shape 798"/>
          <p:cNvSpPr/>
          <p:nvPr/>
        </p:nvSpPr>
        <p:spPr>
          <a:xfrm>
            <a:off x="6909023" y="7689955"/>
            <a:ext cx="1143001" cy="444501"/>
          </a:xfrm>
          <a:prstGeom prst="rect">
            <a:avLst/>
          </a:prstGeom>
          <a:solidFill>
            <a:srgbClr val="006993"/>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99" name="Shape 799"/>
          <p:cNvSpPr/>
          <p:nvPr/>
        </p:nvSpPr>
        <p:spPr>
          <a:xfrm flipV="1">
            <a:off x="8465819" y="5968919"/>
            <a:ext cx="1" cy="1003381"/>
          </a:xfrm>
          <a:prstGeom prst="line">
            <a:avLst/>
          </a:prstGeom>
          <a:ln w="254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800" name="Shape 800"/>
          <p:cNvSpPr/>
          <p:nvPr/>
        </p:nvSpPr>
        <p:spPr>
          <a:xfrm>
            <a:off x="8158802" y="5575300"/>
            <a:ext cx="1143001" cy="444500"/>
          </a:xfrm>
          <a:prstGeom prst="rect">
            <a:avLst/>
          </a:prstGeom>
          <a:solidFill>
            <a:srgbClr val="006994"/>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01" name="Shape 801"/>
          <p:cNvSpPr/>
          <p:nvPr/>
        </p:nvSpPr>
        <p:spPr>
          <a:xfrm>
            <a:off x="4811365" y="7200900"/>
            <a:ext cx="1270001" cy="444500"/>
          </a:xfrm>
          <a:prstGeom prst="rect">
            <a:avLst/>
          </a:prstGeom>
          <a:solidFill>
            <a:srgbClr val="006994"/>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02" name="Shape 802"/>
          <p:cNvSpPr/>
          <p:nvPr/>
        </p:nvSpPr>
        <p:spPr>
          <a:xfrm>
            <a:off x="5260556" y="6553200"/>
            <a:ext cx="1" cy="660400"/>
          </a:xfrm>
          <a:prstGeom prst="line">
            <a:avLst/>
          </a:prstGeom>
          <a:ln w="25400">
            <a:solidFill>
              <a:srgbClr val="000000"/>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809" name="Group 809"/>
          <p:cNvGrpSpPr/>
          <p:nvPr/>
        </p:nvGrpSpPr>
        <p:grpSpPr>
          <a:xfrm>
            <a:off x="1697384" y="4521198"/>
            <a:ext cx="10748704" cy="386222"/>
            <a:chOff x="0" y="0"/>
            <a:chExt cx="10748702" cy="386221"/>
          </a:xfrm>
        </p:grpSpPr>
        <p:sp>
          <p:nvSpPr>
            <p:cNvPr id="803" name="Shape 803"/>
            <p:cNvSpPr/>
            <p:nvPr/>
          </p:nvSpPr>
          <p:spPr>
            <a:xfrm>
              <a:off x="0" y="28010"/>
              <a:ext cx="10685661" cy="355601"/>
            </a:xfrm>
            <a:prstGeom prst="rect">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04" name="Shape 804"/>
            <p:cNvSpPr/>
            <p:nvPr/>
          </p:nvSpPr>
          <p:spPr>
            <a:xfrm>
              <a:off x="690215" y="28010"/>
              <a:ext cx="6155631" cy="355601"/>
            </a:xfrm>
            <a:prstGeom prst="rect">
              <a:avLst/>
            </a:prstGeom>
            <a:blipFill rotWithShape="1">
              <a:blip r:embed="rId6"/>
              <a:srcRect/>
              <a:tile tx="0" ty="0" sx="100000" sy="100000" flip="none" algn="tl"/>
            </a:blip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05" name="Shape 805"/>
            <p:cNvSpPr/>
            <p:nvPr/>
          </p:nvSpPr>
          <p:spPr>
            <a:xfrm>
              <a:off x="9639188" y="28010"/>
              <a:ext cx="1067458" cy="355601"/>
            </a:xfrm>
            <a:prstGeom prst="rect">
              <a:avLst/>
            </a:prstGeom>
            <a:blipFill rotWithShape="1">
              <a:blip r:embed="rId6"/>
              <a:srcRect/>
              <a:tile tx="0" ty="0" sx="100000" sy="100000" flip="none" algn="tl"/>
            </a:blipFill>
            <a:ln w="12700" cap="flat">
              <a:solidFill>
                <a:srgbClr val="0000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06" name="Shape 806"/>
            <p:cNvSpPr/>
            <p:nvPr/>
          </p:nvSpPr>
          <p:spPr>
            <a:xfrm>
              <a:off x="2785715" y="25400"/>
              <a:ext cx="141022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nSpc>
                  <a:spcPts val="2100"/>
                </a:lnSpc>
                <a:tabLst>
                  <a:tab pos="520700" algn="l"/>
                </a:tabLst>
                <a:defRPr b="1">
                  <a:solidFill>
                    <a:srgbClr val="000000"/>
                  </a:solidFill>
                </a:defRPr>
              </a:lvl1pPr>
            </a:lstStyle>
            <a:p>
              <a:r>
                <a:t>Palaeozoic</a:t>
              </a:r>
            </a:p>
          </p:txBody>
        </p:sp>
        <p:sp>
          <p:nvSpPr>
            <p:cNvPr id="807" name="Shape 807"/>
            <p:cNvSpPr/>
            <p:nvPr/>
          </p:nvSpPr>
          <p:spPr>
            <a:xfrm>
              <a:off x="7726015" y="0"/>
              <a:ext cx="1257524"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nSpc>
                  <a:spcPts val="2100"/>
                </a:lnSpc>
                <a:tabLst>
                  <a:tab pos="520700" algn="l"/>
                </a:tabLst>
                <a:defRPr b="1">
                  <a:solidFill>
                    <a:srgbClr val="000000"/>
                  </a:solidFill>
                </a:defRPr>
              </a:lvl1pPr>
            </a:lstStyle>
            <a:p>
              <a:r>
                <a:t>Mesozoic</a:t>
              </a:r>
            </a:p>
          </p:txBody>
        </p:sp>
        <p:sp>
          <p:nvSpPr>
            <p:cNvPr id="808" name="Shape 808"/>
            <p:cNvSpPr/>
            <p:nvPr/>
          </p:nvSpPr>
          <p:spPr>
            <a:xfrm>
              <a:off x="9504015" y="25400"/>
              <a:ext cx="1244688"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nSpc>
                  <a:spcPts val="2100"/>
                </a:lnSpc>
                <a:tabLst>
                  <a:tab pos="520700" algn="l"/>
                </a:tabLst>
                <a:defRPr b="1">
                  <a:solidFill>
                    <a:srgbClr val="000000"/>
                  </a:solidFill>
                </a:defRPr>
              </a:lvl1pPr>
            </a:lstStyle>
            <a:p>
              <a:r>
                <a:t>Cenozoic</a:t>
              </a:r>
            </a:p>
          </p:txBody>
        </p:sp>
      </p:grpSp>
      <p:sp>
        <p:nvSpPr>
          <p:cNvPr id="810" name="Shape 810"/>
          <p:cNvSpPr/>
          <p:nvPr/>
        </p:nvSpPr>
        <p:spPr>
          <a:xfrm>
            <a:off x="3076262" y="5626098"/>
            <a:ext cx="1422723"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2100"/>
              </a:lnSpc>
              <a:tabLst>
                <a:tab pos="520700" algn="l"/>
              </a:tabLst>
              <a:defRPr b="1">
                <a:solidFill>
                  <a:srgbClr val="FFFFFF"/>
                </a:solidFill>
              </a:defRPr>
            </a:lvl1pPr>
          </a:lstStyle>
          <a:p>
            <a:r>
              <a:t>Ordovician</a:t>
            </a:r>
          </a:p>
        </p:txBody>
      </p:sp>
      <p:sp>
        <p:nvSpPr>
          <p:cNvPr id="811" name="Shape 811"/>
          <p:cNvSpPr/>
          <p:nvPr/>
        </p:nvSpPr>
        <p:spPr>
          <a:xfrm>
            <a:off x="4798665" y="7264398"/>
            <a:ext cx="1257524"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2100"/>
              </a:lnSpc>
              <a:tabLst>
                <a:tab pos="520700" algn="l"/>
              </a:tabLst>
              <a:defRPr b="1">
                <a:solidFill>
                  <a:srgbClr val="FFFFFF"/>
                </a:solidFill>
              </a:defRPr>
            </a:lvl1pPr>
          </a:lstStyle>
          <a:p>
            <a:r>
              <a:t>Devonian</a:t>
            </a:r>
          </a:p>
        </p:txBody>
      </p:sp>
      <p:sp>
        <p:nvSpPr>
          <p:cNvPr id="812" name="Shape 812"/>
          <p:cNvSpPr/>
          <p:nvPr/>
        </p:nvSpPr>
        <p:spPr>
          <a:xfrm>
            <a:off x="8158802" y="5626098"/>
            <a:ext cx="1080159"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2100"/>
              </a:lnSpc>
              <a:tabLst>
                <a:tab pos="520700" algn="l"/>
              </a:tabLst>
              <a:defRPr b="1">
                <a:solidFill>
                  <a:srgbClr val="FFFFFF"/>
                </a:solidFill>
              </a:defRPr>
            </a:lvl1pPr>
          </a:lstStyle>
          <a:p>
            <a:r>
              <a:t>Triassic</a:t>
            </a:r>
          </a:p>
        </p:txBody>
      </p:sp>
      <p:sp>
        <p:nvSpPr>
          <p:cNvPr id="813" name="Shape 813"/>
          <p:cNvSpPr/>
          <p:nvPr/>
        </p:nvSpPr>
        <p:spPr>
          <a:xfrm>
            <a:off x="10380253" y="5105398"/>
            <a:ext cx="1473734"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2100"/>
              </a:lnSpc>
              <a:tabLst>
                <a:tab pos="520700" algn="l"/>
              </a:tabLst>
              <a:defRPr b="1">
                <a:solidFill>
                  <a:srgbClr val="FFFFFF"/>
                </a:solidFill>
              </a:defRPr>
            </a:lvl1pPr>
          </a:lstStyle>
          <a:p>
            <a:r>
              <a:t>Cretaceous</a:t>
            </a:r>
          </a:p>
        </p:txBody>
      </p:sp>
      <p:sp>
        <p:nvSpPr>
          <p:cNvPr id="814" name="Shape 814"/>
          <p:cNvSpPr/>
          <p:nvPr/>
        </p:nvSpPr>
        <p:spPr>
          <a:xfrm>
            <a:off x="6883623" y="7740753"/>
            <a:ext cx="1130722"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ts val="2100"/>
              </a:lnSpc>
              <a:tabLst>
                <a:tab pos="520700" algn="l"/>
              </a:tabLst>
              <a:defRPr b="1">
                <a:solidFill>
                  <a:srgbClr val="FFFFFF"/>
                </a:solidFill>
              </a:defRPr>
            </a:lvl1pPr>
          </a:lstStyle>
          <a:p>
            <a:r>
              <a:t>Permian</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 grpId="1" build="p" bldLvl="5"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Shape 816"/>
          <p:cNvSpPr/>
          <p:nvPr/>
        </p:nvSpPr>
        <p:spPr>
          <a:xfrm>
            <a:off x="7188200" y="482600"/>
            <a:ext cx="5880100" cy="91313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17" name="Shape 817"/>
          <p:cNvSpPr>
            <a:spLocks noGrp="1"/>
          </p:cNvSpPr>
          <p:nvPr>
            <p:ph type="title"/>
          </p:nvPr>
        </p:nvSpPr>
        <p:spPr>
          <a:xfrm>
            <a:off x="368300" y="368300"/>
            <a:ext cx="6581279" cy="1718370"/>
          </a:xfrm>
          <a:prstGeom prst="rect">
            <a:avLst/>
          </a:prstGeom>
        </p:spPr>
        <p:txBody>
          <a:bodyPr/>
          <a:lstStyle>
            <a:lvl1pPr>
              <a:tabLst>
                <a:tab pos="952500" algn="l"/>
              </a:tabLst>
            </a:lvl1pPr>
          </a:lstStyle>
          <a:p>
            <a:r>
              <a:t>Causes of Mass Extinctions</a:t>
            </a:r>
          </a:p>
        </p:txBody>
      </p:sp>
      <p:sp>
        <p:nvSpPr>
          <p:cNvPr id="818" name="Shape 818"/>
          <p:cNvSpPr>
            <a:spLocks noGrp="1"/>
          </p:cNvSpPr>
          <p:nvPr>
            <p:ph type="body" sz="half" idx="1"/>
          </p:nvPr>
        </p:nvSpPr>
        <p:spPr>
          <a:xfrm>
            <a:off x="368300" y="2446932"/>
            <a:ext cx="6445995" cy="6887568"/>
          </a:xfrm>
          <a:prstGeom prst="rect">
            <a:avLst/>
          </a:prstGeom>
        </p:spPr>
        <p:txBody>
          <a:bodyPr/>
          <a:lstStyle/>
          <a:p>
            <a:pPr marL="345600" indent="-345600">
              <a:tabLst>
                <a:tab pos="1016000" algn="l"/>
              </a:tabLst>
            </a:pPr>
            <a:r>
              <a:t>Mass extinctions are the result of more widespread and possibly catastrophic events than those that affect individual species.</a:t>
            </a:r>
          </a:p>
          <a:p>
            <a:pPr marL="345600" indent="-345600">
              <a:tabLst>
                <a:tab pos="1016000" algn="l"/>
              </a:tabLst>
            </a:pPr>
            <a:r>
              <a:t>Theories for mass extinctions include:</a:t>
            </a:r>
          </a:p>
          <a:p>
            <a:pPr marL="680045" lvl="1" indent="-320000">
              <a:tabLst>
                <a:tab pos="1485900" algn="l"/>
              </a:tabLst>
            </a:pPr>
            <a:r>
              <a:t>Changes in climate due to continental </a:t>
            </a:r>
            <a:br/>
            <a:r>
              <a:t>drift (slow). Sea level changes caused by successive ice ages and interglacials are implicated in most cases.</a:t>
            </a:r>
          </a:p>
          <a:p>
            <a:pPr marL="680045" lvl="1" indent="-320000">
              <a:tabLst>
                <a:tab pos="1485900" algn="l"/>
              </a:tabLst>
            </a:pPr>
            <a:r>
              <a:t>Dust from volcanic activity on a huge scale causing a cooling of the planet (faster).</a:t>
            </a:r>
          </a:p>
          <a:p>
            <a:pPr marL="680045" lvl="1" indent="-320000">
              <a:tabLst>
                <a:tab pos="1485900" algn="l"/>
              </a:tabLst>
            </a:pPr>
            <a:r>
              <a:t>Asteroid/comet impact causing a dust cloud </a:t>
            </a:r>
            <a:br/>
            <a:r>
              <a:t>and cooling effect (immediate).</a:t>
            </a:r>
          </a:p>
        </p:txBody>
      </p:sp>
      <p:pic>
        <p:nvPicPr>
          <p:cNvPr id="819" name="Volcano from shuttle.jpg"/>
          <p:cNvPicPr>
            <a:picLocks noChangeAspect="1"/>
          </p:cNvPicPr>
          <p:nvPr/>
        </p:nvPicPr>
        <p:blipFill>
          <a:blip r:embed="rId2">
            <a:extLst/>
          </a:blip>
          <a:stretch>
            <a:fillRect/>
          </a:stretch>
        </p:blipFill>
        <p:spPr>
          <a:xfrm>
            <a:off x="7209856" y="506740"/>
            <a:ext cx="5807644" cy="4330701"/>
          </a:xfrm>
          <a:prstGeom prst="rect">
            <a:avLst/>
          </a:prstGeom>
          <a:ln w="25400">
            <a:solidFill>
              <a:srgbClr val="FFFFFF"/>
            </a:solidFill>
            <a:miter lim="400000"/>
          </a:ln>
        </p:spPr>
      </p:pic>
      <p:sp>
        <p:nvSpPr>
          <p:cNvPr id="820" name="Shape 820"/>
          <p:cNvSpPr/>
          <p:nvPr/>
        </p:nvSpPr>
        <p:spPr>
          <a:xfrm>
            <a:off x="7201996" y="4889500"/>
            <a:ext cx="48387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Erupting volcano from satellite</a:t>
            </a:r>
          </a:p>
        </p:txBody>
      </p:sp>
      <p:sp>
        <p:nvSpPr>
          <p:cNvPr id="821" name="Shape 821"/>
          <p:cNvSpPr/>
          <p:nvPr/>
        </p:nvSpPr>
        <p:spPr>
          <a:xfrm>
            <a:off x="7201996" y="9245600"/>
            <a:ext cx="48387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Asteroid impact (artist’s impression)</a:t>
            </a:r>
          </a:p>
        </p:txBody>
      </p:sp>
      <p:grpSp>
        <p:nvGrpSpPr>
          <p:cNvPr id="824" name="Group 824"/>
          <p:cNvGrpSpPr/>
          <p:nvPr/>
        </p:nvGrpSpPr>
        <p:grpSpPr>
          <a:xfrm>
            <a:off x="7207369" y="5257800"/>
            <a:ext cx="5812052" cy="3911604"/>
            <a:chOff x="0" y="0"/>
            <a:chExt cx="5812051" cy="3911603"/>
          </a:xfrm>
        </p:grpSpPr>
        <p:pic>
          <p:nvPicPr>
            <p:cNvPr id="822" name="NASA asteroid.jpg"/>
            <p:cNvPicPr>
              <a:picLocks noChangeAspect="1"/>
            </p:cNvPicPr>
            <p:nvPr/>
          </p:nvPicPr>
          <p:blipFill>
            <a:blip r:embed="rId3">
              <a:extLst/>
            </a:blip>
            <a:stretch>
              <a:fillRect/>
            </a:stretch>
          </p:blipFill>
          <p:spPr>
            <a:xfrm>
              <a:off x="0" y="0"/>
              <a:ext cx="5812052" cy="3911604"/>
            </a:xfrm>
            <a:prstGeom prst="rect">
              <a:avLst/>
            </a:prstGeom>
            <a:ln w="25400" cap="flat">
              <a:solidFill>
                <a:srgbClr val="FFFFFF"/>
              </a:solidFill>
              <a:prstDash val="solid"/>
              <a:miter lim="400000"/>
            </a:ln>
            <a:effectLst/>
          </p:spPr>
        </p:pic>
        <p:sp>
          <p:nvSpPr>
            <p:cNvPr id="823" name="Shape 823"/>
            <p:cNvSpPr/>
            <p:nvPr/>
          </p:nvSpPr>
          <p:spPr>
            <a:xfrm rot="16199996">
              <a:off x="-47988" y="3601049"/>
              <a:ext cx="312079" cy="792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600"/>
                </a:lnSpc>
                <a:tabLst>
                  <a:tab pos="520700" algn="l"/>
                </a:tabLst>
                <a:defRPr sz="500">
                  <a:solidFill>
                    <a:srgbClr val="000000"/>
                  </a:solidFill>
                </a:defRPr>
              </a:lvl1pPr>
            </a:lstStyle>
            <a:p>
              <a:r>
                <a:t>NASA</a:t>
              </a:r>
            </a:p>
          </p:txBody>
        </p:sp>
      </p:grpSp>
      <p:sp>
        <p:nvSpPr>
          <p:cNvPr id="825" name="Shape 825"/>
          <p:cNvSpPr/>
          <p:nvPr/>
        </p:nvSpPr>
        <p:spPr>
          <a:xfrm>
            <a:off x="12386235" y="8938444"/>
            <a:ext cx="470688" cy="1875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700">
                <a:solidFill>
                  <a:srgbClr val="FFFFFF"/>
                </a:solidFill>
              </a:defRPr>
            </a:lvl1pPr>
          </a:lstStyle>
          <a:p>
            <a:r>
              <a:t>NASA</a:t>
            </a:r>
          </a:p>
        </p:txBody>
      </p:sp>
      <p:sp>
        <p:nvSpPr>
          <p:cNvPr id="826" name="Shape 826"/>
          <p:cNvSpPr/>
          <p:nvPr/>
        </p:nvSpPr>
        <p:spPr>
          <a:xfrm>
            <a:off x="12467515" y="4650924"/>
            <a:ext cx="470689" cy="1875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700">
                <a:solidFill>
                  <a:srgbClr val="FFFFFF"/>
                </a:solidFill>
              </a:defRPr>
            </a:lvl1pPr>
          </a:lstStyle>
          <a:p>
            <a:r>
              <a:t>NASA</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1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1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 grpId="1" build="p" bldLvl="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Shape 828"/>
          <p:cNvSpPr>
            <a:spLocks noGrp="1"/>
          </p:cNvSpPr>
          <p:nvPr>
            <p:ph type="title"/>
          </p:nvPr>
        </p:nvSpPr>
        <p:spPr>
          <a:xfrm>
            <a:off x="368300" y="368300"/>
            <a:ext cx="6204496" cy="1651993"/>
          </a:xfrm>
          <a:prstGeom prst="rect">
            <a:avLst/>
          </a:prstGeom>
        </p:spPr>
        <p:txBody>
          <a:bodyPr/>
          <a:lstStyle>
            <a:lvl1pPr>
              <a:tabLst>
                <a:tab pos="952500" algn="l"/>
              </a:tabLst>
            </a:lvl1pPr>
          </a:lstStyle>
          <a:p>
            <a:r>
              <a:t>Causes of Mass Extinctions</a:t>
            </a:r>
          </a:p>
        </p:txBody>
      </p:sp>
      <p:sp>
        <p:nvSpPr>
          <p:cNvPr id="829" name="Shape 829"/>
          <p:cNvSpPr>
            <a:spLocks noGrp="1"/>
          </p:cNvSpPr>
          <p:nvPr>
            <p:ph type="body" sz="half" idx="1"/>
          </p:nvPr>
        </p:nvSpPr>
        <p:spPr>
          <a:xfrm>
            <a:off x="368300" y="2597447"/>
            <a:ext cx="5956300" cy="6737053"/>
          </a:xfrm>
          <a:prstGeom prst="rect">
            <a:avLst/>
          </a:prstGeom>
        </p:spPr>
        <p:txBody>
          <a:bodyPr/>
          <a:lstStyle/>
          <a:p>
            <a:pPr marL="345600" indent="-345600">
              <a:tabLst>
                <a:tab pos="1016000" algn="l"/>
              </a:tabLst>
            </a:pPr>
            <a:r>
              <a:t>The </a:t>
            </a:r>
            <a:r>
              <a:rPr b="1"/>
              <a:t>Permian</a:t>
            </a:r>
            <a:r>
              <a:t> extinctions occurred at about the time the continents merged to form the super-continent of Pangaea. This would have caused a major disturbance or destruction of many habitats and altered the climate.</a:t>
            </a:r>
          </a:p>
          <a:p>
            <a:pPr marL="680045" lvl="1" indent="-320000">
              <a:tabLst>
                <a:tab pos="1485900" algn="l"/>
              </a:tabLst>
            </a:pPr>
            <a:r>
              <a:t>There is good evidence for an asteroid or comet strike at this time, which may have created a cloud of dust, blocking light and inducing a “nuclear winter”.</a:t>
            </a:r>
          </a:p>
          <a:p>
            <a:pPr marL="680045" lvl="1" indent="-320000">
              <a:tabLst>
                <a:tab pos="1485900" algn="l"/>
              </a:tabLst>
            </a:pPr>
            <a:r>
              <a:t>A probable site for the impact crater lies </a:t>
            </a:r>
            <a:br/>
            <a:r>
              <a:t>just off the coast of the Yucatan Peninsula </a:t>
            </a:r>
            <a:br/>
            <a:r>
              <a:t>in Mexico.</a:t>
            </a:r>
          </a:p>
          <a:p>
            <a:pPr marL="680045" lvl="1" indent="-320000">
              <a:tabLst>
                <a:tab pos="1485900" algn="l"/>
              </a:tabLst>
            </a:pPr>
            <a:r>
              <a:t>In 2006, an even bigger asteroid impact crater was found under the Wilkes Land ice sheet of Antarctica. It may also have been responsible for a mass extinction.</a:t>
            </a:r>
          </a:p>
        </p:txBody>
      </p:sp>
      <p:grpSp>
        <p:nvGrpSpPr>
          <p:cNvPr id="842" name="Group 842"/>
          <p:cNvGrpSpPr/>
          <p:nvPr/>
        </p:nvGrpSpPr>
        <p:grpSpPr>
          <a:xfrm>
            <a:off x="7175500" y="660400"/>
            <a:ext cx="5829302" cy="8534400"/>
            <a:chOff x="0" y="0"/>
            <a:chExt cx="5829301" cy="8534400"/>
          </a:xfrm>
        </p:grpSpPr>
        <p:sp>
          <p:nvSpPr>
            <p:cNvPr id="830" name="Shape 830"/>
            <p:cNvSpPr/>
            <p:nvPr/>
          </p:nvSpPr>
          <p:spPr>
            <a:xfrm>
              <a:off x="0" y="0"/>
              <a:ext cx="5816600" cy="8534400"/>
            </a:xfrm>
            <a:prstGeom prst="rect">
              <a:avLst/>
            </a:prstGeom>
            <a:solidFill>
              <a:srgbClr val="FFFFFF">
                <a:alpha val="5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837" name="Group 837"/>
            <p:cNvGrpSpPr/>
            <p:nvPr/>
          </p:nvGrpSpPr>
          <p:grpSpPr>
            <a:xfrm>
              <a:off x="52403" y="50800"/>
              <a:ext cx="5776899" cy="4038601"/>
              <a:chOff x="0" y="0"/>
              <a:chExt cx="5776898" cy="4038600"/>
            </a:xfrm>
          </p:grpSpPr>
          <p:pic>
            <p:nvPicPr>
              <p:cNvPr id="831" name="Yucatan copy.jpg"/>
              <p:cNvPicPr>
                <a:picLocks noChangeAspect="1"/>
              </p:cNvPicPr>
              <p:nvPr/>
            </p:nvPicPr>
            <p:blipFill>
              <a:blip r:embed="rId2">
                <a:extLst/>
              </a:blip>
              <a:srcRect l="888" t="1572" r="888" b="1257"/>
              <a:stretch>
                <a:fillRect/>
              </a:stretch>
            </p:blipFill>
            <p:spPr>
              <a:xfrm>
                <a:off x="0" y="0"/>
                <a:ext cx="5776899" cy="4038601"/>
              </a:xfrm>
              <a:prstGeom prst="rect">
                <a:avLst/>
              </a:prstGeom>
              <a:ln w="25400" cap="flat">
                <a:solidFill>
                  <a:srgbClr val="FFFFFF"/>
                </a:solidFill>
                <a:prstDash val="solid"/>
                <a:miter lim="400000"/>
              </a:ln>
              <a:effectLst/>
            </p:spPr>
          </p:pic>
          <p:grpSp>
            <p:nvGrpSpPr>
              <p:cNvPr id="836" name="Group 836"/>
              <p:cNvGrpSpPr/>
              <p:nvPr/>
            </p:nvGrpSpPr>
            <p:grpSpPr>
              <a:xfrm>
                <a:off x="46692" y="923936"/>
                <a:ext cx="3450656" cy="1273669"/>
                <a:chOff x="-111760" y="-102747"/>
                <a:chExt cx="3450655" cy="1273668"/>
              </a:xfrm>
            </p:grpSpPr>
            <p:sp>
              <p:nvSpPr>
                <p:cNvPr id="832" name="Shape 832"/>
                <p:cNvSpPr/>
                <p:nvPr/>
              </p:nvSpPr>
              <p:spPr>
                <a:xfrm>
                  <a:off x="-111761" y="487680"/>
                  <a:ext cx="1344978" cy="2765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100"/>
                    </a:lnSpc>
                    <a:tabLst>
                      <a:tab pos="520700" algn="l"/>
                    </a:tabLst>
                    <a:defRPr>
                      <a:solidFill>
                        <a:srgbClr val="000000"/>
                      </a:solidFill>
                    </a:defRPr>
                  </a:lvl1pPr>
                </a:lstStyle>
                <a:p>
                  <a:r>
                    <a:t>Mexico City</a:t>
                  </a:r>
                </a:p>
              </p:txBody>
            </p:sp>
            <p:sp>
              <p:nvSpPr>
                <p:cNvPr id="833" name="Shape 833"/>
                <p:cNvSpPr/>
                <p:nvPr/>
              </p:nvSpPr>
              <p:spPr>
                <a:xfrm>
                  <a:off x="2356299" y="443051"/>
                  <a:ext cx="727871" cy="727871"/>
                </a:xfrm>
                <a:prstGeom prst="ellipse">
                  <a:avLst/>
                </a:prstGeom>
                <a:solidFill>
                  <a:srgbClr val="FF2600">
                    <a:alpha val="31000"/>
                  </a:srgbClr>
                </a:solidFill>
                <a:ln w="38100" cap="flat">
                  <a:solidFill>
                    <a:srgbClr val="FF2600"/>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34" name="Shape 834"/>
                <p:cNvSpPr/>
                <p:nvPr/>
              </p:nvSpPr>
              <p:spPr>
                <a:xfrm>
                  <a:off x="1867332" y="-102748"/>
                  <a:ext cx="1471564" cy="6487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100"/>
                    </a:lnSpc>
                    <a:tabLst>
                      <a:tab pos="520700" algn="l"/>
                    </a:tabLst>
                    <a:defRPr>
                      <a:solidFill>
                        <a:srgbClr val="000000"/>
                      </a:solidFill>
                    </a:defRPr>
                  </a:lvl1pPr>
                </a:lstStyle>
                <a:p>
                  <a:r>
                    <a:t>Yucatan Peninsula</a:t>
                  </a:r>
                </a:p>
              </p:txBody>
            </p:sp>
            <p:sp>
              <p:nvSpPr>
                <p:cNvPr id="835" name="Shape 835"/>
                <p:cNvSpPr/>
                <p:nvPr/>
              </p:nvSpPr>
              <p:spPr>
                <a:xfrm>
                  <a:off x="726503" y="759516"/>
                  <a:ext cx="142410" cy="142410"/>
                </a:xfrm>
                <a:prstGeom prst="rect">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sp>
          <p:nvSpPr>
            <p:cNvPr id="838" name="Shape 838"/>
            <p:cNvSpPr/>
            <p:nvPr/>
          </p:nvSpPr>
          <p:spPr>
            <a:xfrm>
              <a:off x="39196" y="7950200"/>
              <a:ext cx="5334001"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defRPr>
                  <a:solidFill>
                    <a:srgbClr val="000000"/>
                  </a:solidFill>
                </a:defRPr>
              </a:lvl1pPr>
            </a:lstStyle>
            <a:p>
              <a:r>
                <a:t>The Chicxulub crater left by an asteroid impact off the Yucatan Peninsula, Mexico</a:t>
              </a:r>
            </a:p>
          </p:txBody>
        </p:sp>
        <p:grpSp>
          <p:nvGrpSpPr>
            <p:cNvPr id="841" name="Group 841"/>
            <p:cNvGrpSpPr/>
            <p:nvPr/>
          </p:nvGrpSpPr>
          <p:grpSpPr>
            <a:xfrm>
              <a:off x="50800" y="4090898"/>
              <a:ext cx="5778500" cy="3802254"/>
              <a:chOff x="0" y="0"/>
              <a:chExt cx="5778500" cy="3802253"/>
            </a:xfrm>
          </p:grpSpPr>
          <p:pic>
            <p:nvPicPr>
              <p:cNvPr id="839" name="NASA Yucatan?.jpg"/>
              <p:cNvPicPr>
                <a:picLocks noChangeAspect="1"/>
              </p:cNvPicPr>
              <p:nvPr/>
            </p:nvPicPr>
            <p:blipFill>
              <a:blip r:embed="rId3">
                <a:extLst/>
              </a:blip>
              <a:stretch>
                <a:fillRect/>
              </a:stretch>
            </p:blipFill>
            <p:spPr>
              <a:xfrm>
                <a:off x="0" y="0"/>
                <a:ext cx="5778500" cy="3802254"/>
              </a:xfrm>
              <a:prstGeom prst="rect">
                <a:avLst/>
              </a:prstGeom>
              <a:ln w="25400" cap="flat">
                <a:solidFill>
                  <a:srgbClr val="FFFFFF"/>
                </a:solidFill>
                <a:prstDash val="solid"/>
                <a:miter lim="400000"/>
              </a:ln>
              <a:effectLst/>
            </p:spPr>
          </p:pic>
          <p:sp>
            <p:nvSpPr>
              <p:cNvPr id="840" name="Shape 840"/>
              <p:cNvSpPr/>
              <p:nvPr/>
            </p:nvSpPr>
            <p:spPr>
              <a:xfrm rot="16200000">
                <a:off x="5546194" y="881151"/>
                <a:ext cx="299921"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lnSpc>
                    <a:spcPts val="600"/>
                  </a:lnSpc>
                  <a:tabLst>
                    <a:tab pos="520700" algn="l"/>
                  </a:tabLst>
                  <a:defRPr sz="500">
                    <a:solidFill>
                      <a:srgbClr val="000000"/>
                    </a:solidFill>
                  </a:defRPr>
                </a:lvl1pPr>
              </a:lstStyle>
              <a:p>
                <a:r>
                  <a:t>NASA</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2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2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2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 grpId="1" build="p" bldLvl="5"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4" name="keynote logo image maybe3.jpg"/>
          <p:cNvPicPr>
            <a:picLocks noChangeAspect="1"/>
          </p:cNvPicPr>
          <p:nvPr/>
        </p:nvPicPr>
        <p:blipFill>
          <a:blip r:embed="rId2">
            <a:extLst/>
          </a:blip>
          <a:srcRect l="2854" r="2854"/>
          <a:stretch>
            <a:fillRect/>
          </a:stretch>
        </p:blipFill>
        <p:spPr>
          <a:xfrm>
            <a:off x="0" y="0"/>
            <a:ext cx="13004800" cy="9753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a:spLocks noGrp="1"/>
          </p:cNvSpPr>
          <p:nvPr>
            <p:ph type="title"/>
          </p:nvPr>
        </p:nvSpPr>
        <p:spPr>
          <a:prstGeom prst="rect">
            <a:avLst/>
          </a:prstGeom>
        </p:spPr>
        <p:txBody>
          <a:bodyPr/>
          <a:lstStyle>
            <a:lvl1pPr>
              <a:tabLst>
                <a:tab pos="952500" algn="l"/>
              </a:tabLst>
            </a:lvl1pPr>
          </a:lstStyle>
          <a:p>
            <a:r>
              <a:t>Conditions of Use</a:t>
            </a:r>
          </a:p>
        </p:txBody>
      </p:sp>
      <p:sp>
        <p:nvSpPr>
          <p:cNvPr id="847" name="Shape 847"/>
          <p:cNvSpPr/>
          <p:nvPr/>
        </p:nvSpPr>
        <p:spPr>
          <a:xfrm>
            <a:off x="774700" y="2527300"/>
            <a:ext cx="5524500" cy="5283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lvl="1" indent="0">
              <a:spcBef>
                <a:spcPts val="900"/>
              </a:spcBef>
              <a:tabLst>
                <a:tab pos="901700" algn="l"/>
              </a:tabLst>
              <a:defRPr sz="2000" b="1">
                <a:solidFill>
                  <a:srgbClr val="FFDB1A"/>
                </a:solidFill>
              </a:defRPr>
            </a:pPr>
            <a:r>
              <a:t>You MAY:</a:t>
            </a:r>
          </a:p>
          <a:p>
            <a:pPr marL="288000" marR="457200" indent="-288000">
              <a:spcBef>
                <a:spcPts val="1500"/>
              </a:spcBef>
              <a:buSzPct val="100000"/>
              <a:buAutoNum type="alphaLcParenBoth"/>
              <a:tabLst/>
              <a:defRPr sz="1200" spc="5">
                <a:solidFill>
                  <a:srgbClr val="FFFFFF"/>
                </a:solidFill>
              </a:defRPr>
            </a:pPr>
            <a:r>
              <a:rPr spc="6"/>
              <a:t>Use the Presentation Media files for presentations in your classrooms using a data projector, interactive whiteboard or overhead projector.</a:t>
            </a:r>
          </a:p>
          <a:p>
            <a:pPr marL="288000" marR="457200" indent="-288000">
              <a:spcBef>
                <a:spcPts val="1500"/>
              </a:spcBef>
              <a:buSzPct val="100000"/>
              <a:buAutoNum type="alphaLcParenBoth"/>
              <a:tabLst/>
              <a:defRPr sz="1200" spc="5">
                <a:solidFill>
                  <a:srgbClr val="FFFFFF"/>
                </a:solidFill>
              </a:defRPr>
            </a:pPr>
            <a:r>
              <a:rPr spc="6"/>
              <a:t>Place the Presentation Media files on any staff computer within the school, including staff laptops, but not in contradiction to clause (g).</a:t>
            </a:r>
          </a:p>
          <a:p>
            <a:pPr marL="288000" marR="457200" indent="-288000">
              <a:buSzPct val="100000"/>
              <a:buAutoNum type="alphaLcParenBoth"/>
              <a:tabLst/>
              <a:defRPr sz="1200" spc="5">
                <a:solidFill>
                  <a:srgbClr val="FFFFFF"/>
                </a:solidFill>
              </a:defRPr>
            </a:pPr>
            <a:r>
              <a:rPr spc="6"/>
              <a:t>Place the Presentation Media files on:</a:t>
            </a:r>
          </a:p>
          <a:p>
            <a:pPr marL="468000" marR="457200" lvl="1" indent="-180000">
              <a:buSzPct val="125000"/>
              <a:buChar char="•"/>
              <a:tabLst/>
              <a:defRPr sz="1200" spc="5">
                <a:solidFill>
                  <a:srgbClr val="FFFFFF"/>
                </a:solidFill>
              </a:defRPr>
            </a:pPr>
            <a:r>
              <a:rPr spc="6"/>
              <a:t>The school’s intranet (school computer network)</a:t>
            </a:r>
          </a:p>
          <a:p>
            <a:pPr marL="468000" marR="457200" lvl="1" indent="-180000">
              <a:buSzPct val="125000"/>
              <a:buChar char="•"/>
              <a:tabLst/>
              <a:defRPr sz="1200" spc="5">
                <a:solidFill>
                  <a:srgbClr val="FFFFFF"/>
                </a:solidFill>
              </a:defRPr>
            </a:pPr>
            <a:r>
              <a:rPr spc="6"/>
              <a:t>VLE (Virtual Learning Environment)</a:t>
            </a:r>
          </a:p>
          <a:p>
            <a:pPr marL="468000" marR="457200" lvl="1" indent="-180000">
              <a:buSzPct val="125000"/>
              <a:buChar char="•"/>
              <a:tabLst/>
              <a:defRPr sz="1200" spc="5">
                <a:solidFill>
                  <a:srgbClr val="FFFFFF"/>
                </a:solidFill>
              </a:defRPr>
            </a:pPr>
            <a:r>
              <a:rPr spc="6"/>
              <a:t>A CMS (Content Management System). </a:t>
            </a:r>
          </a:p>
          <a:p>
            <a:pPr marL="0" marR="457200">
              <a:spcBef>
                <a:spcPts val="1500"/>
              </a:spcBef>
              <a:tabLst/>
              <a:defRPr sz="1200" spc="5">
                <a:solidFill>
                  <a:srgbClr val="FFFFFF"/>
                </a:solidFill>
              </a:defRPr>
            </a:pPr>
            <a:r>
              <a:rPr spc="6"/>
              <a:t>Student and staff access must be restricted to those who are enrolled/working on the campus of the registered purchaser. Student and staff access to a VLE or a CMS must be controlled by a user login and password protocol, but not in contradiction to clause (f). If students have access, they need to be made aware of the Conditions of Use and are only allowed to view the content.</a:t>
            </a:r>
          </a:p>
          <a:p>
            <a:pPr marL="288000" marR="457200" indent="-288000">
              <a:spcBef>
                <a:spcPts val="1500"/>
              </a:spcBef>
              <a:buSzPct val="100000"/>
              <a:buAutoNum type="alphaLcParenBoth" startAt="4"/>
              <a:tabLst/>
              <a:defRPr sz="1200" spc="5">
                <a:solidFill>
                  <a:srgbClr val="FFFFFF"/>
                </a:solidFill>
              </a:defRPr>
            </a:pPr>
            <a:r>
              <a:rPr spc="6"/>
              <a:t>Edit and customise the Presentation Media files by adding, deleting, and modifying information to better suit your needs, but not in contradiction to clauses 2 (c) - (d).</a:t>
            </a:r>
          </a:p>
          <a:p>
            <a:pPr marL="288000" marR="457200" indent="-288000">
              <a:spcBef>
                <a:spcPts val="1500"/>
              </a:spcBef>
              <a:buSzPct val="100000"/>
              <a:buAutoNum type="alphaLcParenBoth" startAt="4"/>
              <a:tabLst/>
              <a:defRPr sz="1200" spc="5">
                <a:solidFill>
                  <a:srgbClr val="FFFFFF"/>
                </a:solidFill>
              </a:defRPr>
            </a:pPr>
            <a:r>
              <a:rPr spc="6"/>
              <a:t>Print out the Presentation Media files in PowerPoint</a:t>
            </a:r>
            <a:r>
              <a:rPr spc="6" baseline="-8333"/>
              <a:t>®</a:t>
            </a:r>
            <a:r>
              <a:rPr spc="6"/>
              <a:t> or Keynote</a:t>
            </a:r>
            <a:r>
              <a:rPr spc="6" baseline="-8333"/>
              <a:t>®</a:t>
            </a:r>
            <a:r>
              <a:rPr spc="6"/>
              <a:t> </a:t>
            </a:r>
            <a:r>
              <a:rPr b="1" spc="6"/>
              <a:t>“Handouts”</a:t>
            </a:r>
            <a:r>
              <a:rPr spc="6"/>
              <a:t> mode for the express purpose of allowing students to make their own notes about the presentation, but not in contradiction to clause (e).</a:t>
            </a:r>
          </a:p>
        </p:txBody>
      </p:sp>
      <p:sp>
        <p:nvSpPr>
          <p:cNvPr id="848" name="Shape 848"/>
          <p:cNvSpPr/>
          <p:nvPr/>
        </p:nvSpPr>
        <p:spPr>
          <a:xfrm>
            <a:off x="774700" y="1447800"/>
            <a:ext cx="11277600" cy="829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lvl="1" indent="0">
              <a:spcBef>
                <a:spcPts val="600"/>
              </a:spcBef>
              <a:tabLst>
                <a:tab pos="901700" algn="l"/>
              </a:tabLst>
              <a:defRPr sz="1200">
                <a:solidFill>
                  <a:srgbClr val="FFFFFF"/>
                </a:solidFill>
              </a:defRPr>
            </a:pPr>
            <a:r>
              <a:rPr spc="6">
                <a:latin typeface="Myriad Pro"/>
                <a:ea typeface="Myriad Pro"/>
                <a:cs typeface="Myriad Pro"/>
                <a:sym typeface="Myriad Pro"/>
              </a:rPr>
              <a:t>NOTE: </a:t>
            </a:r>
            <a:r>
              <a:rPr spc="6">
                <a:latin typeface="Myriad Pro Semibold"/>
                <a:ea typeface="Myriad Pro Semibold"/>
                <a:cs typeface="Myriad Pro Semibold"/>
                <a:sym typeface="Myriad Pro Semibold"/>
              </a:rPr>
              <a:t>Presentation Media</a:t>
            </a:r>
            <a:r>
              <a:rPr spc="6">
                <a:latin typeface="Myriad Pro"/>
                <a:ea typeface="Myriad Pro"/>
                <a:cs typeface="Myriad Pro"/>
                <a:sym typeface="Myriad Pro"/>
              </a:rPr>
              <a:t> = presentations available on CD-ROM/DVD-ROM or as downloads</a:t>
            </a:r>
          </a:p>
          <a:p>
            <a:pPr marL="0" lvl="1" indent="0">
              <a:spcBef>
                <a:spcPts val="1000"/>
              </a:spcBef>
              <a:tabLst>
                <a:tab pos="901700" algn="l"/>
              </a:tabLst>
              <a:defRPr sz="2000">
                <a:solidFill>
                  <a:srgbClr val="FFFFFF"/>
                </a:solidFill>
              </a:defRPr>
            </a:pPr>
            <a:r>
              <a:rPr b="1" spc="11"/>
              <a:t>BIOZONE</a:t>
            </a:r>
            <a:r>
              <a:rPr spc="11"/>
              <a:t> retains copyright to the intellectual property included in the Presentation Media files, with acknowledgement that certain photos are used under license and are credited appropriately.</a:t>
            </a:r>
          </a:p>
        </p:txBody>
      </p:sp>
      <p:sp>
        <p:nvSpPr>
          <p:cNvPr id="849" name="Shape 849"/>
          <p:cNvSpPr/>
          <p:nvPr/>
        </p:nvSpPr>
        <p:spPr>
          <a:xfrm>
            <a:off x="6807200" y="2527300"/>
            <a:ext cx="5760000" cy="4991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indent="71999">
              <a:spcBef>
                <a:spcPts val="2000"/>
              </a:spcBef>
              <a:tabLst>
                <a:tab pos="901700" algn="l"/>
              </a:tabLst>
              <a:defRPr sz="2000">
                <a:solidFill>
                  <a:srgbClr val="FFDB1A"/>
                </a:solidFill>
              </a:defRPr>
            </a:pPr>
            <a:r>
              <a:rPr b="1"/>
              <a:t>You MAY NOT:</a:t>
            </a:r>
            <a:endParaRPr spc="11"/>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to the </a:t>
            </a:r>
            <a:r>
              <a:rPr b="1" spc="6"/>
              <a:t>Internet</a:t>
            </a:r>
            <a:r>
              <a:rPr spc="6"/>
              <a:t> or on a service that may be accessed </a:t>
            </a:r>
            <a:r>
              <a:rPr b="1" spc="6"/>
              <a:t>off-campus</a:t>
            </a:r>
            <a:r>
              <a:rPr spc="6"/>
              <a:t> unless access to the service is protected by a user login and password protocol, and is restricted to students and staff enrolled/working on the campus of the registered purchaser.</a:t>
            </a:r>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student laptop computers.</a:t>
            </a:r>
          </a:p>
          <a:p>
            <a:pPr marL="360000" marR="457200" indent="-288000">
              <a:spcBef>
                <a:spcPts val="1500"/>
              </a:spcBef>
              <a:buSzPct val="100000"/>
              <a:buAutoNum type="alphaLcParenBoth"/>
              <a:tabLst>
                <a:tab pos="1016000" algn="l"/>
              </a:tabLst>
              <a:defRPr sz="1200" spc="5">
                <a:solidFill>
                  <a:srgbClr val="FFFFFF"/>
                </a:solidFill>
              </a:defRPr>
            </a:pPr>
            <a:r>
              <a:rPr b="1" spc="6"/>
              <a:t>REMOVE</a:t>
            </a:r>
            <a:r>
              <a:rPr spc="6"/>
              <a:t> any of the references to BIOZONE, the </a:t>
            </a:r>
            <a:r>
              <a:rPr b="1" spc="6"/>
              <a:t>title slides</a:t>
            </a:r>
            <a:r>
              <a:rPr spc="6"/>
              <a:t>, </a:t>
            </a:r>
            <a:r>
              <a:rPr b="1" spc="6"/>
              <a:t>copyright notices</a:t>
            </a:r>
            <a:r>
              <a:rPr spc="6"/>
              <a:t>, </a:t>
            </a:r>
            <a:r>
              <a:rPr b="1" spc="6"/>
              <a:t>photo credits</a:t>
            </a:r>
            <a:r>
              <a:rPr spc="6"/>
              <a:t>, or </a:t>
            </a:r>
            <a:r>
              <a:rPr b="1" spc="6"/>
              <a:t>Conditions of Use</a:t>
            </a:r>
            <a:r>
              <a:rPr spc="6"/>
              <a:t> from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b="1" spc="6"/>
              <a:t>Create</a:t>
            </a:r>
            <a:r>
              <a:rPr spc="6"/>
              <a:t> a </a:t>
            </a:r>
            <a:r>
              <a:rPr b="1" spc="6"/>
              <a:t>NEW</a:t>
            </a:r>
            <a:r>
              <a:rPr spc="6"/>
              <a:t> document using any of the graphics/images in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spc="6"/>
              <a:t>Print the Presentation Media files on to </a:t>
            </a:r>
            <a:r>
              <a:rPr b="1" spc="6"/>
              <a:t>paper</a:t>
            </a:r>
            <a:r>
              <a:rPr spc="6"/>
              <a:t> to make your own </a:t>
            </a:r>
            <a:r>
              <a:rPr b="1" spc="6"/>
              <a:t>worksheets</a:t>
            </a:r>
            <a:r>
              <a:rPr spc="6"/>
              <a:t> for distribution to students.</a:t>
            </a:r>
          </a:p>
          <a:p>
            <a:pPr marL="360000" marR="457200" indent="-288000">
              <a:spcBef>
                <a:spcPts val="1500"/>
              </a:spcBef>
              <a:buSzPct val="100000"/>
              <a:buAutoNum type="alphaLcParenBoth"/>
              <a:tabLst>
                <a:tab pos="1016000" algn="l"/>
              </a:tabLst>
              <a:defRPr sz="1200" spc="5">
                <a:solidFill>
                  <a:srgbClr val="FFFFFF"/>
                </a:solidFill>
              </a:defRPr>
            </a:pPr>
            <a:r>
              <a:rPr spc="6"/>
              <a:t>Incorporate any part of the Presentation Media files for the production of another </a:t>
            </a:r>
            <a:r>
              <a:rPr b="1" spc="6"/>
              <a:t>commercial product</a:t>
            </a:r>
            <a:r>
              <a:rPr spc="6"/>
              <a:t>.</a:t>
            </a:r>
          </a:p>
          <a:p>
            <a:pPr marL="360000" marR="457200" indent="-288000">
              <a:spcBef>
                <a:spcPts val="1500"/>
              </a:spcBef>
              <a:buSzPct val="100000"/>
              <a:buAutoNum type="alphaLcParenBoth"/>
              <a:tabLst>
                <a:tab pos="1016000" algn="l"/>
              </a:tabLst>
              <a:defRPr sz="1200" spc="5">
                <a:solidFill>
                  <a:srgbClr val="FFFFFF"/>
                </a:solidFill>
              </a:defRPr>
            </a:pPr>
            <a:r>
              <a:rPr spc="6"/>
              <a:t>Share or give away any content </a:t>
            </a:r>
            <a:r>
              <a:rPr b="1" spc="6"/>
              <a:t>off-campus</a:t>
            </a:r>
            <a:r>
              <a:rPr spc="6"/>
              <a:t>. This prohibition apples to, but is not limited to, sharing via the Internet or any website, (examples: YouTube, slide sharing websites).</a:t>
            </a:r>
          </a:p>
        </p:txBody>
      </p:sp>
      <p:sp>
        <p:nvSpPr>
          <p:cNvPr id="850" name="Shape 850"/>
          <p:cNvSpPr/>
          <p:nvPr/>
        </p:nvSpPr>
        <p:spPr>
          <a:xfrm>
            <a:off x="711200" y="7518400"/>
            <a:ext cx="6350000" cy="292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b"/>
          <a:lstStyle/>
          <a:p>
            <a:pPr marL="0">
              <a:tabLst>
                <a:tab pos="1079500" algn="l"/>
              </a:tabLst>
              <a:defRPr sz="1000">
                <a:solidFill>
                  <a:srgbClr val="FFFFFF"/>
                </a:solidFill>
                <a:latin typeface="Myriad Pro"/>
                <a:ea typeface="Myriad Pro"/>
                <a:cs typeface="Myriad Pro"/>
                <a:sym typeface="Myriad Pro"/>
              </a:defRPr>
            </a:pPr>
            <a:r>
              <a:t>Conditions of Use are subject to change without notice. Visit </a:t>
            </a:r>
            <a:r>
              <a:rPr u="sng">
                <a:hlinkClick r:id="rId2"/>
              </a:rPr>
              <a:t>http://www.biozone.com.au/faqconditionsofuse/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hape 852"/>
          <p:cNvSpPr>
            <a:spLocks noGrp="1"/>
          </p:cNvSpPr>
          <p:nvPr>
            <p:ph type="title"/>
          </p:nvPr>
        </p:nvSpPr>
        <p:spPr>
          <a:prstGeom prst="rect">
            <a:avLst/>
          </a:prstGeom>
        </p:spPr>
        <p:txBody>
          <a:bodyPr/>
          <a:lstStyle>
            <a:lvl1pPr>
              <a:tabLst>
                <a:tab pos="952500" algn="l"/>
              </a:tabLst>
            </a:lvl1pPr>
          </a:lstStyle>
          <a:p>
            <a:r>
              <a:t>Photo Credits</a:t>
            </a:r>
          </a:p>
        </p:txBody>
      </p:sp>
      <p:sp>
        <p:nvSpPr>
          <p:cNvPr id="853" name="Shape 853"/>
          <p:cNvSpPr>
            <a:spLocks noGrp="1"/>
          </p:cNvSpPr>
          <p:nvPr>
            <p:ph type="body" sz="half" idx="1"/>
          </p:nvPr>
        </p:nvSpPr>
        <p:spPr>
          <a:xfrm>
            <a:off x="728300" y="1800000"/>
            <a:ext cx="5172591" cy="6273801"/>
          </a:xfrm>
          <a:prstGeom prst="rect">
            <a:avLst/>
          </a:prstGeom>
        </p:spPr>
        <p:txBody>
          <a:bodyPr/>
          <a:lstStyle/>
          <a:p>
            <a:pPr marL="336000" indent="-336000">
              <a:tabLst>
                <a:tab pos="1016000" algn="l"/>
              </a:tabLst>
            </a:pPr>
            <a:r>
              <a:t>Photographic images are used under license from the following commercial photo libraries:</a:t>
            </a:r>
          </a:p>
          <a:p>
            <a:pPr marL="611999" lvl="1">
              <a:tabLst>
                <a:tab pos="1485900" algn="l"/>
              </a:tabLst>
            </a:pPr>
            <a:r>
              <a:rPr b="1"/>
              <a:t>Corel Corporation</a:t>
            </a:r>
            <a:r>
              <a:t> Professional Photos (uncoded)</a:t>
            </a:r>
          </a:p>
          <a:p>
            <a:pPr marL="611999" lvl="1">
              <a:tabLst>
                <a:tab pos="1485900" algn="l"/>
              </a:tabLst>
            </a:pPr>
            <a:r>
              <a:rPr b="1"/>
              <a:t>ArtToday</a:t>
            </a:r>
            <a:r>
              <a:t>.com (coded</a:t>
            </a:r>
            <a:r>
              <a:rPr b="1"/>
              <a:t> AT</a:t>
            </a:r>
            <a:r>
              <a:t>)</a:t>
            </a:r>
          </a:p>
          <a:p>
            <a:pPr marL="611999" lvl="1">
              <a:tabLst>
                <a:tab pos="1485900" algn="l"/>
              </a:tabLst>
            </a:pPr>
            <a:r>
              <a:rPr b="1"/>
              <a:t>Clipart</a:t>
            </a:r>
            <a:r>
              <a:t>.com (coded </a:t>
            </a:r>
            <a:r>
              <a:rPr b="1"/>
              <a:t>CA</a:t>
            </a:r>
            <a:r>
              <a:t>)</a:t>
            </a:r>
          </a:p>
          <a:p>
            <a:pPr marL="611999" lvl="1">
              <a:tabLst>
                <a:tab pos="1485900" algn="l"/>
              </a:tabLst>
            </a:pPr>
            <a:r>
              <a:rPr b="1"/>
              <a:t>PhotoObjects</a:t>
            </a:r>
            <a:r>
              <a:t>.com (coded </a:t>
            </a:r>
            <a:r>
              <a:rPr b="1"/>
              <a:t>PO</a:t>
            </a:r>
            <a:r>
              <a:t>)</a:t>
            </a:r>
          </a:p>
          <a:p>
            <a:pPr marL="611999" lvl="1">
              <a:tabLst>
                <a:tab pos="1485900" algn="l"/>
              </a:tabLst>
            </a:pPr>
            <a:r>
              <a:rPr b="1"/>
              <a:t>iStock</a:t>
            </a:r>
            <a:r>
              <a:t>.com (coded </a:t>
            </a:r>
            <a:r>
              <a:rPr b="1"/>
              <a:t>iStock</a:t>
            </a:r>
            <a:r>
              <a:t>)</a:t>
            </a:r>
          </a:p>
          <a:p>
            <a:pPr marL="611999" lvl="1">
              <a:tabLst>
                <a:tab pos="1485900" algn="l"/>
              </a:tabLst>
            </a:pPr>
            <a:r>
              <a:rPr b="1"/>
              <a:t>Hemera</a:t>
            </a:r>
            <a:r>
              <a:t> Technologies Inc. (coded </a:t>
            </a:r>
            <a:r>
              <a:rPr b="1"/>
              <a:t>Hemera</a:t>
            </a:r>
            <a:r>
              <a:t>)</a:t>
            </a:r>
          </a:p>
          <a:p>
            <a:pPr marL="611999" lvl="1">
              <a:tabLst>
                <a:tab pos="1485900" algn="l"/>
              </a:tabLst>
            </a:pPr>
            <a:r>
              <a:rPr b="1"/>
              <a:t>Photos</a:t>
            </a:r>
            <a:r>
              <a:t>.com (coded </a:t>
            </a:r>
            <a:r>
              <a:rPr b="1"/>
              <a:t>PC</a:t>
            </a:r>
            <a:r>
              <a:t>)</a:t>
            </a:r>
          </a:p>
          <a:p>
            <a:pPr marL="611999" lvl="1">
              <a:tabLst>
                <a:tab pos="1485900" algn="l"/>
              </a:tabLst>
            </a:pPr>
            <a:r>
              <a:rPr b="1"/>
              <a:t>Education interactive</a:t>
            </a:r>
            <a:r>
              <a:t> (coded </a:t>
            </a:r>
            <a:r>
              <a:rPr b="1"/>
              <a:t>EII</a:t>
            </a:r>
            <a:r>
              <a:t>)</a:t>
            </a:r>
          </a:p>
          <a:p>
            <a:pPr marL="611999" lvl="1">
              <a:tabLst>
                <a:tab pos="1485900" algn="l"/>
              </a:tabLst>
            </a:pPr>
            <a:r>
              <a:rPr b="1"/>
              <a:t>Digital Stock</a:t>
            </a:r>
            <a:r>
              <a:t> (coded </a:t>
            </a:r>
            <a:r>
              <a:rPr b="1"/>
              <a:t>DS</a:t>
            </a:r>
            <a:r>
              <a:t>)</a:t>
            </a:r>
          </a:p>
          <a:p>
            <a:pPr marL="611999" lvl="1">
              <a:tabLst>
                <a:tab pos="1485900" algn="l"/>
              </a:tabLst>
            </a:pPr>
            <a:r>
              <a:rPr b="1"/>
              <a:t>LifeArt</a:t>
            </a:r>
            <a:r>
              <a:t> (coded </a:t>
            </a:r>
            <a:r>
              <a:rPr b="1"/>
              <a:t>LA</a:t>
            </a:r>
            <a:r>
              <a:t>)</a:t>
            </a:r>
          </a:p>
          <a:p>
            <a:pPr marL="611999" lvl="1">
              <a:tabLst>
                <a:tab pos="1485900" algn="l"/>
              </a:tabLst>
            </a:pPr>
            <a:r>
              <a:rPr b="1"/>
              <a:t>Dollar Photo Club</a:t>
            </a:r>
            <a:r>
              <a:t> (coded </a:t>
            </a:r>
            <a:r>
              <a:rPr b="1"/>
              <a:t>DPC</a:t>
            </a:r>
            <a:r>
              <a:t>)</a:t>
            </a:r>
          </a:p>
          <a:p>
            <a:pPr marL="336000" indent="-336000">
              <a:tabLst>
                <a:tab pos="1016000" algn="l"/>
              </a:tabLst>
            </a:pPr>
            <a:r>
              <a:t>3D models were created using </a:t>
            </a:r>
            <a:r>
              <a:rPr b="1"/>
              <a:t>Poser</a:t>
            </a:r>
          </a:p>
          <a:p>
            <a:pPr marL="336000" indent="-336000">
              <a:tabLst>
                <a:tab pos="1016000" algn="l"/>
              </a:tabLst>
            </a:pPr>
            <a:r>
              <a:t>Additional artwork and photographs are the property of </a:t>
            </a:r>
            <a:r>
              <a:rPr b="1"/>
              <a:t>BIOZONE</a:t>
            </a:r>
            <a:r>
              <a:t> International Ltd. All rights reserved.</a:t>
            </a:r>
          </a:p>
          <a:p>
            <a:pPr>
              <a:tabLst>
                <a:tab pos="1016000" algn="l"/>
              </a:tabLst>
            </a:pPr>
            <a:r>
              <a:t>Some 2D artwork has been adapted from TechPool STUDIOS LifeArt Collections, used under licence.</a:t>
            </a:r>
          </a:p>
        </p:txBody>
      </p:sp>
      <p:sp>
        <p:nvSpPr>
          <p:cNvPr id="854" name="Shape 854"/>
          <p:cNvSpPr/>
          <p:nvPr/>
        </p:nvSpPr>
        <p:spPr>
          <a:xfrm>
            <a:off x="6807200" y="1803400"/>
            <a:ext cx="5156200" cy="3568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81000" indent="-381000">
              <a:lnSpc>
                <a:spcPts val="1900"/>
              </a:lnSpc>
              <a:spcBef>
                <a:spcPts val="2000"/>
              </a:spcBef>
              <a:buClr>
                <a:srgbClr val="FFFFFF"/>
              </a:buClr>
              <a:buSzPct val="200000"/>
              <a:buFont typeface="Lucida Grande"/>
              <a:buChar char="‣"/>
              <a:tabLst>
                <a:tab pos="1016000" algn="l"/>
              </a:tabLst>
              <a:defRPr sz="1600">
                <a:solidFill>
                  <a:srgbClr val="FFFFFF"/>
                </a:solidFill>
              </a:defRPr>
            </a:pPr>
            <a:r>
              <a:t>Images from the Public Domain: Where these licenses have been used, authors and licenses have been acknowledged alongside their image.</a:t>
            </a:r>
          </a:p>
          <a:p>
            <a:pPr marL="633599" lvl="2" indent="-252000">
              <a:lnSpc>
                <a:spcPts val="1400"/>
              </a:lnSpc>
              <a:spcBef>
                <a:spcPts val="600"/>
              </a:spcBef>
              <a:buSzPct val="150000"/>
              <a:buChar char="•"/>
              <a:tabLst>
                <a:tab pos="1485900" algn="l"/>
              </a:tabLst>
              <a:defRPr sz="1200">
                <a:solidFill>
                  <a:srgbClr val="FFFFFF"/>
                </a:solidFill>
              </a:defRPr>
            </a:pPr>
            <a:r>
              <a:rPr b="1"/>
              <a:t>Centers for Disease Control</a:t>
            </a:r>
            <a:r>
              <a:t> (coded </a:t>
            </a:r>
            <a:r>
              <a:rPr b="1"/>
              <a:t>CDC</a:t>
            </a:r>
            <a:r>
              <a:t>)</a:t>
            </a:r>
          </a:p>
          <a:p>
            <a:pPr marL="633599" lvl="2" indent="-252000">
              <a:lnSpc>
                <a:spcPts val="1400"/>
              </a:lnSpc>
              <a:spcBef>
                <a:spcPts val="600"/>
              </a:spcBef>
              <a:buSzPct val="150000"/>
              <a:buChar char="•"/>
              <a:tabLst>
                <a:tab pos="1485900" algn="l"/>
              </a:tabLst>
              <a:defRPr sz="1200">
                <a:solidFill>
                  <a:srgbClr val="FFFFFF"/>
                </a:solidFill>
              </a:defRPr>
            </a:pPr>
            <a:r>
              <a:rPr b="1"/>
              <a:t>National Institutes of Health</a:t>
            </a:r>
            <a:r>
              <a:t> (coded </a:t>
            </a:r>
            <a:r>
              <a:rPr b="1"/>
              <a:t>NIH</a:t>
            </a:r>
            <a:r>
              <a:t>)</a:t>
            </a:r>
          </a:p>
          <a:p>
            <a:pPr marL="633599" lvl="2" indent="-252000">
              <a:lnSpc>
                <a:spcPts val="1400"/>
              </a:lnSpc>
              <a:spcBef>
                <a:spcPts val="600"/>
              </a:spcBef>
              <a:buSzPct val="150000"/>
              <a:buChar char="•"/>
              <a:tabLst>
                <a:tab pos="1638300" algn="l"/>
              </a:tabLst>
              <a:defRPr sz="1200">
                <a:solidFill>
                  <a:srgbClr val="FFFFFF"/>
                </a:solidFill>
              </a:defRPr>
            </a:pPr>
            <a:r>
              <a:rPr b="1"/>
              <a:t>National Aeronautics and Space Administration </a:t>
            </a:r>
            <a:r>
              <a:t>(</a:t>
            </a:r>
            <a:r>
              <a:rPr b="1"/>
              <a:t>NASA</a:t>
            </a:r>
            <a:r>
              <a:t>)</a:t>
            </a:r>
          </a:p>
          <a:p>
            <a:pPr marL="633599" lvl="2" indent="-252000">
              <a:lnSpc>
                <a:spcPts val="1400"/>
              </a:lnSpc>
              <a:spcBef>
                <a:spcPts val="600"/>
              </a:spcBef>
              <a:buSzPct val="150000"/>
              <a:buChar char="•"/>
              <a:tabLst>
                <a:tab pos="1638300" algn="l"/>
              </a:tabLst>
              <a:defRPr sz="1200">
                <a:solidFill>
                  <a:srgbClr val="FFFFFF"/>
                </a:solidFill>
              </a:defRPr>
            </a:pPr>
            <a:r>
              <a:t>Images from the public domain include limited copyright, </a:t>
            </a:r>
            <a:br/>
            <a:r>
              <a:t>copyright expired, uncopyrighted, or uncopyrightable material:</a:t>
            </a:r>
          </a:p>
          <a:p>
            <a:pPr marL="900000" lvl="3" indent="-252000">
              <a:lnSpc>
                <a:spcPts val="1400"/>
              </a:lnSpc>
              <a:spcBef>
                <a:spcPts val="600"/>
              </a:spcBef>
              <a:buSzPct val="100000"/>
              <a:buChar char="•"/>
              <a:tabLst>
                <a:tab pos="1638300" algn="l"/>
              </a:tabLst>
              <a:defRPr sz="1200">
                <a:solidFill>
                  <a:srgbClr val="FFFFFF"/>
                </a:solidFill>
              </a:defRPr>
            </a:pPr>
            <a:r>
              <a:rPr b="1"/>
              <a:t>Licenses including: GNU Free Documentation License</a:t>
            </a:r>
            <a:br>
              <a:rPr b="1"/>
            </a:br>
            <a:r>
              <a:rPr u="sng">
                <a:hlinkClick r:id="rId2"/>
              </a:rPr>
              <a:t>http://www.gnu.org/copyleft/fdl.html</a:t>
            </a:r>
          </a:p>
          <a:p>
            <a:pPr marL="900000" lvl="3" indent="-252000">
              <a:lnSpc>
                <a:spcPts val="1400"/>
              </a:lnSpc>
              <a:spcBef>
                <a:spcPts val="600"/>
              </a:spcBef>
              <a:buSzPct val="100000"/>
              <a:buChar char="•"/>
              <a:tabLst>
                <a:tab pos="1638300" algn="l"/>
              </a:tabLst>
              <a:defRPr sz="1200">
                <a:solidFill>
                  <a:srgbClr val="FFFFFF"/>
                </a:solidFill>
              </a:defRPr>
            </a:pPr>
            <a:r>
              <a:rPr b="1"/>
              <a:t>Creative Commons Attribution Share Alike</a:t>
            </a:r>
            <a:br>
              <a:rPr b="1"/>
            </a:br>
            <a:r>
              <a:rPr u="sng">
                <a:hlinkClick r:id="rId3"/>
              </a:rPr>
              <a:t>http://creativecommons.org/licenses/by-sa/3.0/</a:t>
            </a:r>
          </a:p>
          <a:p>
            <a:pPr marL="900000" lvl="3" indent="-252000">
              <a:lnSpc>
                <a:spcPts val="1400"/>
              </a:lnSpc>
              <a:spcBef>
                <a:spcPts val="600"/>
              </a:spcBef>
              <a:buSzPct val="100000"/>
              <a:buChar char="•"/>
              <a:tabLst>
                <a:tab pos="1638300" algn="l"/>
              </a:tabLst>
              <a:defRPr sz="1200" b="1">
                <a:solidFill>
                  <a:srgbClr val="FFFFFF"/>
                </a:solidFill>
              </a:defRPr>
            </a:pPr>
            <a:r>
              <a:t>Wikimedia Commons</a:t>
            </a:r>
          </a:p>
        </p:txBody>
      </p:sp>
      <p:grpSp>
        <p:nvGrpSpPr>
          <p:cNvPr id="857" name="Group 857"/>
          <p:cNvGrpSpPr/>
          <p:nvPr/>
        </p:nvGrpSpPr>
        <p:grpSpPr>
          <a:xfrm>
            <a:off x="6807200" y="5384800"/>
            <a:ext cx="5003800" cy="1841500"/>
            <a:chOff x="0" y="0"/>
            <a:chExt cx="5003800" cy="1841500"/>
          </a:xfrm>
        </p:grpSpPr>
        <p:sp>
          <p:nvSpPr>
            <p:cNvPr id="855" name="Shape 855"/>
            <p:cNvSpPr/>
            <p:nvPr/>
          </p:nvSpPr>
          <p:spPr>
            <a:xfrm>
              <a:off x="0" y="0"/>
              <a:ext cx="5003800" cy="1841500"/>
            </a:xfrm>
            <a:prstGeom prst="rect">
              <a:avLst/>
            </a:prstGeom>
            <a:solidFill>
              <a:srgbClr val="FFFFFF">
                <a:alpha val="8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56" name="Shape 856"/>
            <p:cNvSpPr/>
            <p:nvPr/>
          </p:nvSpPr>
          <p:spPr>
            <a:xfrm>
              <a:off x="246508" y="215900"/>
              <a:ext cx="4508501" cy="14124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0">
                <a:spcBef>
                  <a:spcPts val="1200"/>
                </a:spcBef>
                <a:tabLst>
                  <a:tab pos="1016000" algn="l"/>
                </a:tabLst>
                <a:defRPr sz="2400" b="1"/>
              </a:lvl1pPr>
            </a:lstStyle>
            <a:p>
              <a:r>
                <a:t>NOTE: Where images are edited or moved from or within this file, the accompanying photo credit must be retained.</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9" name="PM Ad last slide.pdf"/>
          <p:cNvPicPr>
            <a:picLocks noChangeAspect="1"/>
          </p:cNvPicPr>
          <p:nvPr/>
        </p:nvPicPr>
        <p:blipFill>
          <a:blip r:embed="rId2">
            <a:extLst/>
          </a:blip>
          <a:stretch>
            <a:fillRect/>
          </a:stretch>
        </p:blipFill>
        <p:spPr>
          <a:xfrm>
            <a:off x="-12700" y="-12700"/>
            <a:ext cx="13004800" cy="10007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3"/>
          <p:cNvGrpSpPr/>
          <p:nvPr/>
        </p:nvGrpSpPr>
        <p:grpSpPr>
          <a:xfrm>
            <a:off x="7480300" y="5748997"/>
            <a:ext cx="5524501" cy="4004603"/>
            <a:chOff x="0" y="0"/>
            <a:chExt cx="5524500" cy="4004601"/>
          </a:xfrm>
        </p:grpSpPr>
        <p:pic>
          <p:nvPicPr>
            <p:cNvPr id="121" name="CDC Bacillus firmus.jpg"/>
            <p:cNvPicPr>
              <a:picLocks noChangeAspect="1"/>
            </p:cNvPicPr>
            <p:nvPr/>
          </p:nvPicPr>
          <p:blipFill>
            <a:blip r:embed="rId2">
              <a:extLst/>
            </a:blip>
            <a:srcRect l="5350" t="3011" r="17527" b="18091"/>
            <a:stretch>
              <a:fillRect/>
            </a:stretch>
          </p:blipFill>
          <p:spPr>
            <a:xfrm>
              <a:off x="0" y="0"/>
              <a:ext cx="5524501" cy="4004602"/>
            </a:xfrm>
            <a:prstGeom prst="rect">
              <a:avLst/>
            </a:prstGeom>
            <a:ln w="25400" cap="flat">
              <a:solidFill>
                <a:srgbClr val="FFFFFF"/>
              </a:solidFill>
              <a:prstDash val="solid"/>
              <a:miter lim="400000"/>
            </a:ln>
            <a:effectLst/>
          </p:spPr>
        </p:pic>
        <p:sp>
          <p:nvSpPr>
            <p:cNvPr id="122" name="Shape 122"/>
            <p:cNvSpPr/>
            <p:nvPr/>
          </p:nvSpPr>
          <p:spPr>
            <a:xfrm>
              <a:off x="5286602" y="3806354"/>
              <a:ext cx="211465" cy="185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nSpc>
                  <a:spcPts val="600"/>
                </a:lnSpc>
                <a:tabLst>
                  <a:tab pos="520700" algn="l"/>
                </a:tabLst>
                <a:defRPr sz="500">
                  <a:solidFill>
                    <a:srgbClr val="000000"/>
                  </a:solidFill>
                </a:defRPr>
              </a:lvl1pPr>
            </a:lstStyle>
            <a:p>
              <a:r>
                <a:t>CDC</a:t>
              </a:r>
            </a:p>
          </p:txBody>
        </p:sp>
      </p:grpSp>
      <p:sp>
        <p:nvSpPr>
          <p:cNvPr id="124" name="Shape 124"/>
          <p:cNvSpPr>
            <a:spLocks noGrp="1"/>
          </p:cNvSpPr>
          <p:nvPr>
            <p:ph type="title"/>
          </p:nvPr>
        </p:nvSpPr>
        <p:spPr>
          <a:xfrm>
            <a:off x="368300" y="368300"/>
            <a:ext cx="7305775" cy="1795017"/>
          </a:xfrm>
          <a:prstGeom prst="rect">
            <a:avLst/>
          </a:prstGeom>
        </p:spPr>
        <p:txBody>
          <a:bodyPr/>
          <a:lstStyle/>
          <a:p>
            <a:pPr>
              <a:tabLst>
                <a:tab pos="952500" algn="l"/>
              </a:tabLst>
            </a:pPr>
            <a:r>
              <a:t>Limitations of the</a:t>
            </a:r>
          </a:p>
          <a:p>
            <a:pPr>
              <a:tabLst>
                <a:tab pos="952500" algn="l"/>
              </a:tabLst>
            </a:pPr>
            <a:r>
              <a:t>Species Concept</a:t>
            </a:r>
          </a:p>
        </p:txBody>
      </p:sp>
      <p:sp>
        <p:nvSpPr>
          <p:cNvPr id="125" name="Shape 125"/>
          <p:cNvSpPr>
            <a:spLocks noGrp="1"/>
          </p:cNvSpPr>
          <p:nvPr>
            <p:ph type="body" sz="quarter" idx="1"/>
          </p:nvPr>
        </p:nvSpPr>
        <p:spPr>
          <a:xfrm>
            <a:off x="368300" y="2544762"/>
            <a:ext cx="6323658" cy="3681662"/>
          </a:xfrm>
          <a:prstGeom prst="rect">
            <a:avLst/>
          </a:prstGeom>
        </p:spPr>
        <p:txBody>
          <a:bodyPr/>
          <a:lstStyle/>
          <a:p>
            <a:pPr marL="345600" indent="-345600">
              <a:tabLst>
                <a:tab pos="1016000" algn="l"/>
              </a:tabLst>
            </a:pPr>
            <a:r>
              <a:t>The definition of a biological species does not apply in all situations:	</a:t>
            </a:r>
          </a:p>
          <a:p>
            <a:pPr marL="680045" lvl="1" indent="-320000">
              <a:tabLst>
                <a:tab pos="1485900" algn="l"/>
              </a:tabLst>
            </a:pPr>
            <a:r>
              <a:t>The concept of a species being able to interbreed cannot apply to extinct populations because this is unknown. Extinct forms must usually be classified on morphology (appearance).</a:t>
            </a:r>
          </a:p>
          <a:p>
            <a:pPr marL="680045" lvl="1" indent="-320000">
              <a:tabLst>
                <a:tab pos="1485900" algn="l"/>
              </a:tabLst>
            </a:pPr>
            <a:r>
              <a:t>Asexually reproducing organisms </a:t>
            </a:r>
            <a:br/>
            <a:r>
              <a:t>(e.g. bacteria) do not breed with each other and so are assigned to species on the basis of appearance or biochemical similarities.</a:t>
            </a:r>
          </a:p>
        </p:txBody>
      </p:sp>
      <p:sp>
        <p:nvSpPr>
          <p:cNvPr id="126" name="Shape 126"/>
          <p:cNvSpPr/>
          <p:nvPr/>
        </p:nvSpPr>
        <p:spPr>
          <a:xfrm>
            <a:off x="9092852" y="4521200"/>
            <a:ext cx="3886201" cy="575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400"/>
              </a:lnSpc>
              <a:tabLst>
                <a:tab pos="520700" algn="l"/>
              </a:tabLst>
              <a:defRPr sz="2000" b="1" i="1"/>
            </a:pPr>
            <a:r>
              <a:rPr i="0"/>
              <a:t>Ichthyosaurs</a:t>
            </a:r>
            <a:r>
              <a:rPr b="0" i="0"/>
              <a:t> were diverse in the Mesozoic but are now extinct</a:t>
            </a:r>
          </a:p>
        </p:txBody>
      </p:sp>
      <p:pic>
        <p:nvPicPr>
          <p:cNvPr id="127" name="ichthyosaur.png"/>
          <p:cNvPicPr>
            <a:picLocks noChangeAspect="1"/>
          </p:cNvPicPr>
          <p:nvPr/>
        </p:nvPicPr>
        <p:blipFill>
          <a:blip r:embed="rId3">
            <a:extLst/>
          </a:blip>
          <a:stretch>
            <a:fillRect/>
          </a:stretch>
        </p:blipFill>
        <p:spPr>
          <a:xfrm flipH="1">
            <a:off x="7517394" y="834210"/>
            <a:ext cx="5538206" cy="4071207"/>
          </a:xfrm>
          <a:prstGeom prst="rect">
            <a:avLst/>
          </a:prstGeom>
          <a:ln w="25400">
            <a:miter lim="400000"/>
          </a:ln>
        </p:spPr>
      </p:pic>
      <p:sp>
        <p:nvSpPr>
          <p:cNvPr id="128" name="Shape 128"/>
          <p:cNvSpPr/>
          <p:nvPr/>
        </p:nvSpPr>
        <p:spPr>
          <a:xfrm>
            <a:off x="7467600" y="8875424"/>
            <a:ext cx="3378201" cy="698501"/>
          </a:xfrm>
          <a:prstGeom prst="rect">
            <a:avLst/>
          </a:prstGeom>
          <a:solidFill>
            <a:srgbClr val="FFFFFF">
              <a:alpha val="85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9" name="Shape 129"/>
          <p:cNvSpPr/>
          <p:nvPr/>
        </p:nvSpPr>
        <p:spPr>
          <a:xfrm>
            <a:off x="7505700" y="8928100"/>
            <a:ext cx="3086100" cy="613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700"/>
              </a:lnSpc>
              <a:tabLst>
                <a:tab pos="520700" algn="l"/>
              </a:tabLst>
              <a:defRPr sz="2000" b="1"/>
            </a:pPr>
            <a:r>
              <a:rPr i="1"/>
              <a:t>Bacillus</a:t>
            </a:r>
            <a:r>
              <a:t> </a:t>
            </a:r>
            <a:r>
              <a:rPr b="0"/>
              <a:t>bacteria, species that reproduce asexually</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723" y="3582641"/>
            <a:ext cx="9456153" cy="5357511"/>
          </a:xfrm>
          <a:prstGeom prst="rect">
            <a:avLst/>
          </a:prstGeom>
        </p:spPr>
      </p:pic>
      <p:sp>
        <p:nvSpPr>
          <p:cNvPr id="132" name="Shape 132"/>
          <p:cNvSpPr>
            <a:spLocks noGrp="1"/>
          </p:cNvSpPr>
          <p:nvPr>
            <p:ph type="title"/>
          </p:nvPr>
        </p:nvSpPr>
        <p:spPr>
          <a:prstGeom prst="rect">
            <a:avLst/>
          </a:prstGeom>
        </p:spPr>
        <p:txBody>
          <a:bodyPr/>
          <a:lstStyle>
            <a:lvl1pPr>
              <a:tabLst>
                <a:tab pos="952500" algn="l"/>
              </a:tabLst>
            </a:lvl1pPr>
          </a:lstStyle>
          <a:p>
            <a:r>
              <a:t>Phylogenetic Species</a:t>
            </a:r>
          </a:p>
        </p:txBody>
      </p:sp>
      <p:sp>
        <p:nvSpPr>
          <p:cNvPr id="133" name="Shape 133"/>
          <p:cNvSpPr>
            <a:spLocks noGrp="1"/>
          </p:cNvSpPr>
          <p:nvPr>
            <p:ph type="body" sz="quarter" idx="1"/>
          </p:nvPr>
        </p:nvSpPr>
        <p:spPr>
          <a:xfrm>
            <a:off x="368300" y="1790700"/>
            <a:ext cx="11623924" cy="1791941"/>
          </a:xfrm>
          <a:prstGeom prst="rect">
            <a:avLst/>
          </a:prstGeom>
        </p:spPr>
        <p:txBody>
          <a:bodyPr/>
          <a:lstStyle/>
          <a:p>
            <a:pPr marL="345600" indent="-345600">
              <a:tabLst>
                <a:tab pos="1016000" algn="l"/>
              </a:tabLst>
            </a:pPr>
            <a:r>
              <a:t>Phylogenetic species are defined on the basis of their shared evolutionary ancestry, which is determined by their </a:t>
            </a:r>
            <a:r>
              <a:rPr b="1">
                <a:solidFill>
                  <a:srgbClr val="006994"/>
                </a:solidFill>
              </a:rPr>
              <a:t>shared derived characteristics</a:t>
            </a:r>
            <a:r>
              <a:t>.</a:t>
            </a:r>
          </a:p>
          <a:p>
            <a:pPr marL="680045" lvl="1" indent="-320000">
              <a:tabLst>
                <a:tab pos="1485900" algn="l"/>
              </a:tabLst>
            </a:pPr>
            <a:r>
              <a:t>These may be morphological or biochemical.</a:t>
            </a:r>
          </a:p>
          <a:p>
            <a:pPr marL="680045" lvl="1" indent="-320000">
              <a:tabLst>
                <a:tab pos="1485900" algn="l"/>
              </a:tabLst>
            </a:pPr>
            <a:r>
              <a:t>A species is the smallest group that shares a derived character state.</a:t>
            </a:r>
          </a:p>
        </p:txBody>
      </p:sp>
      <p:sp>
        <p:nvSpPr>
          <p:cNvPr id="134" name="Shape 134"/>
          <p:cNvSpPr/>
          <p:nvPr/>
        </p:nvSpPr>
        <p:spPr>
          <a:xfrm>
            <a:off x="584200" y="5689600"/>
            <a:ext cx="1955800"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pPr>
              <a:defRPr sz="2800">
                <a:latin typeface="Hoefler Text"/>
                <a:ea typeface="Hoefler Text"/>
                <a:cs typeface="Hoefler Text"/>
                <a:sym typeface="Hoefler Text"/>
              </a:defRPr>
            </a:pPr>
            <a:r>
              <a:rPr sz="1800">
                <a:latin typeface="+mn-lt"/>
                <a:ea typeface="+mn-ea"/>
                <a:cs typeface="+mn-cs"/>
                <a:sym typeface="Arial"/>
              </a:rPr>
              <a:t>Individuals in a species share a unique derived character state</a:t>
            </a:r>
          </a:p>
        </p:txBody>
      </p:sp>
      <p:sp>
        <p:nvSpPr>
          <p:cNvPr id="135" name="Shape 135"/>
          <p:cNvSpPr/>
          <p:nvPr/>
        </p:nvSpPr>
        <p:spPr>
          <a:xfrm>
            <a:off x="9715500" y="7581900"/>
            <a:ext cx="2959100" cy="1326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pPr>
              <a:defRPr sz="2800">
                <a:latin typeface="Hoefler Text"/>
                <a:ea typeface="Hoefler Text"/>
                <a:cs typeface="Hoefler Text"/>
                <a:sym typeface="Hoefler Text"/>
              </a:defRPr>
            </a:pPr>
            <a:r>
              <a:rPr sz="1800">
                <a:latin typeface="+mn-lt"/>
                <a:ea typeface="+mn-ea"/>
                <a:cs typeface="+mn-cs"/>
                <a:sym typeface="Arial"/>
              </a:rPr>
              <a:t>Living species L-O are related to a more recent common ancestor C because they share character 3</a:t>
            </a:r>
          </a:p>
        </p:txBody>
      </p:sp>
      <p:sp>
        <p:nvSpPr>
          <p:cNvPr id="136" name="Shape 136"/>
          <p:cNvSpPr/>
          <p:nvPr/>
        </p:nvSpPr>
        <p:spPr>
          <a:xfrm>
            <a:off x="1130300" y="7594600"/>
            <a:ext cx="2921000" cy="1326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pPr>
              <a:defRPr sz="2800">
                <a:latin typeface="Hoefler Text"/>
                <a:ea typeface="Hoefler Text"/>
                <a:cs typeface="Hoefler Text"/>
                <a:sym typeface="Hoefler Text"/>
              </a:defRPr>
            </a:pPr>
            <a:r>
              <a:rPr sz="1800">
                <a:latin typeface="+mn-lt"/>
                <a:ea typeface="+mn-ea"/>
                <a:cs typeface="+mn-cs"/>
                <a:sym typeface="Arial"/>
              </a:rPr>
              <a:t>Living species H-K are related to a more recent common ancestor B because they share character 2</a:t>
            </a:r>
          </a:p>
        </p:txBody>
      </p:sp>
      <p:sp>
        <p:nvSpPr>
          <p:cNvPr id="137" name="Shape 137"/>
          <p:cNvSpPr/>
          <p:nvPr/>
        </p:nvSpPr>
        <p:spPr>
          <a:xfrm flipH="1">
            <a:off x="1689100" y="4762500"/>
            <a:ext cx="927101" cy="838201"/>
          </a:xfrm>
          <a:prstGeom prst="line">
            <a:avLst/>
          </a:prstGeom>
          <a:ln w="25400">
            <a:solidFill>
              <a:srgbClr val="006994"/>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38" name="Shape 138"/>
          <p:cNvSpPr/>
          <p:nvPr/>
        </p:nvSpPr>
        <p:spPr>
          <a:xfrm>
            <a:off x="6464300" y="87884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A</a:t>
            </a:r>
          </a:p>
        </p:txBody>
      </p:sp>
      <p:sp>
        <p:nvSpPr>
          <p:cNvPr id="139" name="Shape 139"/>
          <p:cNvSpPr/>
          <p:nvPr/>
        </p:nvSpPr>
        <p:spPr>
          <a:xfrm>
            <a:off x="8636000" y="78867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C</a:t>
            </a:r>
          </a:p>
        </p:txBody>
      </p:sp>
      <p:sp>
        <p:nvSpPr>
          <p:cNvPr id="140" name="Shape 140"/>
          <p:cNvSpPr/>
          <p:nvPr/>
        </p:nvSpPr>
        <p:spPr>
          <a:xfrm>
            <a:off x="4356100" y="78867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B</a:t>
            </a:r>
          </a:p>
        </p:txBody>
      </p:sp>
      <p:sp>
        <p:nvSpPr>
          <p:cNvPr id="141" name="Shape 141"/>
          <p:cNvSpPr/>
          <p:nvPr/>
        </p:nvSpPr>
        <p:spPr>
          <a:xfrm>
            <a:off x="3276600" y="63373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D</a:t>
            </a:r>
          </a:p>
        </p:txBody>
      </p:sp>
      <p:sp>
        <p:nvSpPr>
          <p:cNvPr id="142" name="Shape 142"/>
          <p:cNvSpPr/>
          <p:nvPr/>
        </p:nvSpPr>
        <p:spPr>
          <a:xfrm>
            <a:off x="5461000" y="63373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E</a:t>
            </a:r>
          </a:p>
        </p:txBody>
      </p:sp>
      <p:sp>
        <p:nvSpPr>
          <p:cNvPr id="143" name="Shape 143"/>
          <p:cNvSpPr/>
          <p:nvPr/>
        </p:nvSpPr>
        <p:spPr>
          <a:xfrm>
            <a:off x="2463800" y="50292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H</a:t>
            </a:r>
          </a:p>
        </p:txBody>
      </p:sp>
      <p:sp>
        <p:nvSpPr>
          <p:cNvPr id="144" name="Shape 144"/>
          <p:cNvSpPr/>
          <p:nvPr/>
        </p:nvSpPr>
        <p:spPr>
          <a:xfrm>
            <a:off x="4051300" y="50292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I</a:t>
            </a:r>
          </a:p>
        </p:txBody>
      </p:sp>
      <p:sp>
        <p:nvSpPr>
          <p:cNvPr id="145" name="Shape 145"/>
          <p:cNvSpPr/>
          <p:nvPr/>
        </p:nvSpPr>
        <p:spPr>
          <a:xfrm>
            <a:off x="4699000" y="50292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J</a:t>
            </a:r>
          </a:p>
        </p:txBody>
      </p:sp>
      <p:sp>
        <p:nvSpPr>
          <p:cNvPr id="146" name="Shape 146"/>
          <p:cNvSpPr/>
          <p:nvPr/>
        </p:nvSpPr>
        <p:spPr>
          <a:xfrm>
            <a:off x="6261100" y="50292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K</a:t>
            </a:r>
          </a:p>
        </p:txBody>
      </p:sp>
      <p:sp>
        <p:nvSpPr>
          <p:cNvPr id="147" name="Shape 147"/>
          <p:cNvSpPr/>
          <p:nvPr/>
        </p:nvSpPr>
        <p:spPr>
          <a:xfrm>
            <a:off x="6870700" y="50292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L</a:t>
            </a:r>
          </a:p>
        </p:txBody>
      </p:sp>
      <p:sp>
        <p:nvSpPr>
          <p:cNvPr id="148" name="Shape 148"/>
          <p:cNvSpPr/>
          <p:nvPr/>
        </p:nvSpPr>
        <p:spPr>
          <a:xfrm>
            <a:off x="8255000" y="50292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M</a:t>
            </a:r>
          </a:p>
        </p:txBody>
      </p:sp>
      <p:sp>
        <p:nvSpPr>
          <p:cNvPr id="149" name="Shape 149"/>
          <p:cNvSpPr/>
          <p:nvPr/>
        </p:nvSpPr>
        <p:spPr>
          <a:xfrm>
            <a:off x="8890000" y="50292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N</a:t>
            </a:r>
          </a:p>
        </p:txBody>
      </p:sp>
      <p:sp>
        <p:nvSpPr>
          <p:cNvPr id="150" name="Shape 150"/>
          <p:cNvSpPr/>
          <p:nvPr/>
        </p:nvSpPr>
        <p:spPr>
          <a:xfrm>
            <a:off x="10591800" y="50292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O</a:t>
            </a:r>
          </a:p>
        </p:txBody>
      </p:sp>
      <p:sp>
        <p:nvSpPr>
          <p:cNvPr id="151" name="Shape 151"/>
          <p:cNvSpPr/>
          <p:nvPr/>
        </p:nvSpPr>
        <p:spPr>
          <a:xfrm>
            <a:off x="9728200" y="63373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G</a:t>
            </a:r>
          </a:p>
        </p:txBody>
      </p:sp>
      <p:sp>
        <p:nvSpPr>
          <p:cNvPr id="152" name="Shape 152"/>
          <p:cNvSpPr/>
          <p:nvPr/>
        </p:nvSpPr>
        <p:spPr>
          <a:xfrm>
            <a:off x="7518400" y="6337300"/>
            <a:ext cx="317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pPr>
              <a:defRPr sz="2800">
                <a:latin typeface="Hoefler Text"/>
                <a:ea typeface="Hoefler Text"/>
                <a:cs typeface="Hoefler Text"/>
                <a:sym typeface="Hoefler Text"/>
              </a:defRPr>
            </a:pPr>
            <a:r>
              <a:rPr sz="1800">
                <a:latin typeface="+mn-lt"/>
                <a:ea typeface="+mn-ea"/>
                <a:cs typeface="+mn-cs"/>
                <a:sym typeface="Arial"/>
              </a:rPr>
              <a:t>F</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1"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p:nvPr>
        </p:nvSpPr>
        <p:spPr>
          <a:prstGeom prst="rect">
            <a:avLst/>
          </a:prstGeom>
        </p:spPr>
        <p:txBody>
          <a:bodyPr/>
          <a:lstStyle>
            <a:lvl1pPr>
              <a:tabLst>
                <a:tab pos="952500" algn="l"/>
              </a:tabLst>
            </a:lvl1pPr>
          </a:lstStyle>
          <a:p>
            <a:r>
              <a:t>Speciation</a:t>
            </a:r>
          </a:p>
        </p:txBody>
      </p:sp>
      <p:sp>
        <p:nvSpPr>
          <p:cNvPr id="155" name="Shape 155"/>
          <p:cNvSpPr>
            <a:spLocks noGrp="1"/>
          </p:cNvSpPr>
          <p:nvPr>
            <p:ph type="body" sz="quarter" idx="1"/>
          </p:nvPr>
        </p:nvSpPr>
        <p:spPr>
          <a:xfrm>
            <a:off x="368300" y="1790700"/>
            <a:ext cx="4921350" cy="5061695"/>
          </a:xfrm>
          <a:prstGeom prst="rect">
            <a:avLst/>
          </a:prstGeom>
        </p:spPr>
        <p:txBody>
          <a:bodyPr/>
          <a:lstStyle/>
          <a:p>
            <a:pPr marL="345600" indent="-345600">
              <a:tabLst>
                <a:tab pos="1016000" algn="l"/>
              </a:tabLst>
            </a:pPr>
            <a:r>
              <a:rPr b="1">
                <a:solidFill>
                  <a:srgbClr val="006994"/>
                </a:solidFill>
              </a:rPr>
              <a:t>Speciation</a:t>
            </a:r>
            <a:r>
              <a:t> refers to the </a:t>
            </a:r>
            <a:br/>
            <a:r>
              <a:t>process by which new </a:t>
            </a:r>
            <a:br/>
            <a:r>
              <a:t>species are formed.</a:t>
            </a:r>
          </a:p>
          <a:p>
            <a:pPr marL="345600" indent="-345600">
              <a:tabLst>
                <a:tab pos="1016000" algn="l"/>
              </a:tabLst>
            </a:pPr>
            <a:r>
              <a:t>Speciation occurs when </a:t>
            </a:r>
            <a:br/>
            <a:r>
              <a:rPr b="1">
                <a:solidFill>
                  <a:srgbClr val="237C9B"/>
                </a:solidFill>
              </a:rPr>
              <a:t>gene flow</a:t>
            </a:r>
            <a:r>
              <a:t> has ceased </a:t>
            </a:r>
            <a:br/>
            <a:r>
              <a:t>between populations where </a:t>
            </a:r>
            <a:br/>
            <a:r>
              <a:t>it previously existed.</a:t>
            </a:r>
          </a:p>
          <a:p>
            <a:pPr marL="345600" indent="-345600">
              <a:tabLst>
                <a:tab pos="1016000" algn="l"/>
              </a:tabLst>
            </a:pPr>
            <a:r>
              <a:t>Speciation is brought about </a:t>
            </a:r>
            <a:br/>
            <a:r>
              <a:t>by the development of </a:t>
            </a:r>
            <a:r>
              <a:rPr b="1">
                <a:solidFill>
                  <a:srgbClr val="237C9B"/>
                </a:solidFill>
              </a:rPr>
              <a:t>reproductive isolating mechanisms</a:t>
            </a:r>
            <a:r>
              <a:t> which maintain the integrity of the new gene pool.</a:t>
            </a:r>
          </a:p>
        </p:txBody>
      </p:sp>
      <p:pic>
        <p:nvPicPr>
          <p:cNvPr id="156" name="Papilio hectorides-filtered.png"/>
          <p:cNvPicPr>
            <a:picLocks noChangeAspect="1"/>
          </p:cNvPicPr>
          <p:nvPr/>
        </p:nvPicPr>
        <p:blipFill>
          <a:blip r:embed="rId2">
            <a:alphaModFix amt="75000"/>
            <a:extLst/>
          </a:blip>
          <a:stretch>
            <a:fillRect/>
          </a:stretch>
        </p:blipFill>
        <p:spPr>
          <a:xfrm>
            <a:off x="6502400" y="228600"/>
            <a:ext cx="3937000" cy="3346450"/>
          </a:xfrm>
          <a:prstGeom prst="rect">
            <a:avLst/>
          </a:prstGeom>
          <a:ln w="25400">
            <a:miter lim="400000"/>
          </a:ln>
        </p:spPr>
      </p:pic>
      <p:pic>
        <p:nvPicPr>
          <p:cNvPr id="157" name="papilio phorbanta-filtered.png"/>
          <p:cNvPicPr>
            <a:picLocks noChangeAspect="1"/>
          </p:cNvPicPr>
          <p:nvPr/>
        </p:nvPicPr>
        <p:blipFill>
          <a:blip r:embed="rId3">
            <a:alphaModFix amt="75000"/>
            <a:extLst/>
          </a:blip>
          <a:stretch>
            <a:fillRect/>
          </a:stretch>
        </p:blipFill>
        <p:spPr>
          <a:xfrm>
            <a:off x="5298158" y="3138234"/>
            <a:ext cx="3911601" cy="3139060"/>
          </a:xfrm>
          <a:prstGeom prst="rect">
            <a:avLst/>
          </a:prstGeom>
          <a:ln w="25400">
            <a:miter lim="400000"/>
          </a:ln>
        </p:spPr>
      </p:pic>
      <p:pic>
        <p:nvPicPr>
          <p:cNvPr id="158" name="Papilio polyxenes-filtered.png"/>
          <p:cNvPicPr>
            <a:picLocks noChangeAspect="1"/>
          </p:cNvPicPr>
          <p:nvPr/>
        </p:nvPicPr>
        <p:blipFill>
          <a:blip r:embed="rId4">
            <a:alphaModFix amt="75000"/>
            <a:extLst/>
          </a:blip>
          <a:stretch>
            <a:fillRect/>
          </a:stretch>
        </p:blipFill>
        <p:spPr>
          <a:xfrm>
            <a:off x="9690100" y="6959600"/>
            <a:ext cx="3213100" cy="2546382"/>
          </a:xfrm>
          <a:prstGeom prst="rect">
            <a:avLst/>
          </a:prstGeom>
          <a:ln w="25400">
            <a:miter lim="400000"/>
          </a:ln>
        </p:spPr>
      </p:pic>
      <p:pic>
        <p:nvPicPr>
          <p:cNvPr id="159" name="Mocker swallowtail 2-filtered.png"/>
          <p:cNvPicPr>
            <a:picLocks noChangeAspect="1"/>
          </p:cNvPicPr>
          <p:nvPr/>
        </p:nvPicPr>
        <p:blipFill>
          <a:blip r:embed="rId5">
            <a:alphaModFix amt="75000"/>
            <a:extLst/>
          </a:blip>
          <a:stretch>
            <a:fillRect/>
          </a:stretch>
        </p:blipFill>
        <p:spPr>
          <a:xfrm>
            <a:off x="9099339" y="3505225"/>
            <a:ext cx="3291269" cy="2628901"/>
          </a:xfrm>
          <a:prstGeom prst="rect">
            <a:avLst/>
          </a:prstGeom>
          <a:ln w="25400">
            <a:miter lim="400000"/>
          </a:ln>
        </p:spPr>
      </p:pic>
      <p:sp>
        <p:nvSpPr>
          <p:cNvPr id="160" name="Shape 160"/>
          <p:cNvSpPr/>
          <p:nvPr/>
        </p:nvSpPr>
        <p:spPr>
          <a:xfrm>
            <a:off x="9867900" y="1651000"/>
            <a:ext cx="2857500" cy="818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200"/>
              </a:lnSpc>
              <a:tabLst>
                <a:tab pos="520700" algn="l"/>
              </a:tabLst>
            </a:pPr>
            <a:r>
              <a:t>Different species of swallowtail butterflies in the genus </a:t>
            </a:r>
            <a:r>
              <a:rPr b="1" i="1"/>
              <a:t>Papilio</a:t>
            </a:r>
          </a:p>
        </p:txBody>
      </p:sp>
      <p:pic>
        <p:nvPicPr>
          <p:cNvPr id="161" name="Mocker swallowtail-filtered.png"/>
          <p:cNvPicPr>
            <a:picLocks noChangeAspect="1"/>
          </p:cNvPicPr>
          <p:nvPr/>
        </p:nvPicPr>
        <p:blipFill>
          <a:blip r:embed="rId6">
            <a:alphaModFix amt="75000"/>
            <a:extLst/>
          </a:blip>
          <a:stretch>
            <a:fillRect/>
          </a:stretch>
        </p:blipFill>
        <p:spPr>
          <a:xfrm>
            <a:off x="6705600" y="6007100"/>
            <a:ext cx="3190955" cy="3175000"/>
          </a:xfrm>
          <a:prstGeom prst="rect">
            <a:avLst/>
          </a:prstGeom>
          <a:ln w="254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nvSpPr>
        <p:spPr>
          <a:xfrm>
            <a:off x="8305800" y="127000"/>
            <a:ext cx="4686300" cy="97536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64" name="Shape 164"/>
          <p:cNvSpPr>
            <a:spLocks noGrp="1"/>
          </p:cNvSpPr>
          <p:nvPr>
            <p:ph type="title"/>
          </p:nvPr>
        </p:nvSpPr>
        <p:spPr>
          <a:xfrm>
            <a:off x="368300" y="368300"/>
            <a:ext cx="6139061" cy="1667074"/>
          </a:xfrm>
          <a:prstGeom prst="rect">
            <a:avLst/>
          </a:prstGeom>
        </p:spPr>
        <p:txBody>
          <a:bodyPr/>
          <a:lstStyle>
            <a:lvl1pPr>
              <a:tabLst>
                <a:tab pos="952500" algn="l"/>
              </a:tabLst>
            </a:lvl1pPr>
          </a:lstStyle>
          <a:p>
            <a:r>
              <a:t>Reproductive Isolation</a:t>
            </a:r>
          </a:p>
        </p:txBody>
      </p:sp>
      <p:sp>
        <p:nvSpPr>
          <p:cNvPr id="165" name="Shape 165"/>
          <p:cNvSpPr>
            <a:spLocks noGrp="1"/>
          </p:cNvSpPr>
          <p:nvPr>
            <p:ph type="body" sz="half" idx="1"/>
          </p:nvPr>
        </p:nvSpPr>
        <p:spPr>
          <a:xfrm>
            <a:off x="368300" y="2568773"/>
            <a:ext cx="6050409" cy="6765727"/>
          </a:xfrm>
          <a:prstGeom prst="rect">
            <a:avLst/>
          </a:prstGeom>
        </p:spPr>
        <p:txBody>
          <a:bodyPr/>
          <a:lstStyle/>
          <a:p>
            <a:pPr>
              <a:tabLst>
                <a:tab pos="1016000" algn="l"/>
              </a:tabLst>
            </a:pPr>
            <a:r>
              <a:t>Good biological species are reproductively isolated from each other. They do not interbreed.</a:t>
            </a:r>
          </a:p>
          <a:p>
            <a:pPr>
              <a:tabLst>
                <a:tab pos="1016000" algn="l"/>
              </a:tabLst>
            </a:pPr>
            <a:r>
              <a:t>Reproductive isolating mechanisms (RIMs) prevent successful breeding between different species. They are barriers to gene flow.</a:t>
            </a:r>
          </a:p>
          <a:p>
            <a:pPr>
              <a:tabLst>
                <a:tab pos="1016000" algn="l"/>
              </a:tabLst>
            </a:pPr>
            <a:r>
              <a:t>A single barrier may not completely isolate a gene pool, but most species have more than one isolating mechanism operating to maintain a distinct gene pool.</a:t>
            </a:r>
          </a:p>
          <a:p>
            <a:pPr>
              <a:tabLst>
                <a:tab pos="1016000" algn="l"/>
              </a:tabLst>
            </a:pPr>
            <a:r>
              <a:t>Geographical barriers prevent species interbreeding but are not considered to be RIMs because they are not operating through the organisms themselves.</a:t>
            </a:r>
          </a:p>
        </p:txBody>
      </p:sp>
      <p:sp>
        <p:nvSpPr>
          <p:cNvPr id="166" name="Shape 166"/>
          <p:cNvSpPr/>
          <p:nvPr/>
        </p:nvSpPr>
        <p:spPr>
          <a:xfrm>
            <a:off x="8382000" y="8529178"/>
            <a:ext cx="4279900" cy="10974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nSpc>
                <a:spcPts val="2200"/>
              </a:lnSpc>
              <a:tabLst>
                <a:tab pos="520700" algn="l"/>
              </a:tabLst>
            </a:pPr>
            <a:r>
              <a:t>The plains zebra (</a:t>
            </a:r>
            <a:r>
              <a:rPr i="1"/>
              <a:t>E. quagga</a:t>
            </a:r>
            <a:r>
              <a:t>) and Grevy’s zebra (</a:t>
            </a:r>
            <a:r>
              <a:rPr i="1"/>
              <a:t>E. grevyi</a:t>
            </a:r>
            <a:r>
              <a:t>) may look similar to us, but they are reproductively isolated and separate species.</a:t>
            </a:r>
          </a:p>
        </p:txBody>
      </p:sp>
      <p:grpSp>
        <p:nvGrpSpPr>
          <p:cNvPr id="169" name="Group 169"/>
          <p:cNvGrpSpPr/>
          <p:nvPr/>
        </p:nvGrpSpPr>
        <p:grpSpPr>
          <a:xfrm>
            <a:off x="8380107" y="-40865"/>
            <a:ext cx="4688200" cy="4533904"/>
            <a:chOff x="0" y="0"/>
            <a:chExt cx="4688199" cy="4533903"/>
          </a:xfrm>
        </p:grpSpPr>
        <p:pic>
          <p:nvPicPr>
            <p:cNvPr id="167" name="Plains zebra-small-Muhammad Mahdi Karim-GFDL 1.2.png"/>
            <p:cNvPicPr>
              <a:picLocks noChangeAspect="1"/>
            </p:cNvPicPr>
            <p:nvPr/>
          </p:nvPicPr>
          <p:blipFill>
            <a:blip r:embed="rId2">
              <a:extLst/>
            </a:blip>
            <a:srcRect l="251" t="10261" r="252" b="2733"/>
            <a:stretch>
              <a:fillRect/>
            </a:stretch>
          </p:blipFill>
          <p:spPr>
            <a:xfrm>
              <a:off x="0" y="0"/>
              <a:ext cx="4688200" cy="4533904"/>
            </a:xfrm>
            <a:prstGeom prst="rect">
              <a:avLst/>
            </a:prstGeom>
            <a:ln w="25400" cap="flat">
              <a:solidFill>
                <a:srgbClr val="FFFFFF"/>
              </a:solidFill>
              <a:prstDash val="solid"/>
              <a:miter lim="400000"/>
            </a:ln>
            <a:effectLst/>
          </p:spPr>
        </p:pic>
        <p:sp>
          <p:nvSpPr>
            <p:cNvPr id="168" name="Shape 168"/>
            <p:cNvSpPr/>
            <p:nvPr/>
          </p:nvSpPr>
          <p:spPr>
            <a:xfrm>
              <a:off x="3355880" y="4317139"/>
              <a:ext cx="1281621" cy="177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tabLst>
                  <a:tab pos="520700" algn="l"/>
                </a:tabLst>
                <a:defRPr sz="500">
                  <a:solidFill>
                    <a:srgbClr val="000000"/>
                  </a:solidFill>
                </a:defRPr>
              </a:lvl1pPr>
            </a:lstStyle>
            <a:p>
              <a:r>
                <a:t>Muhammad Mahdi Karim-GFDL 1.2</a:t>
              </a:r>
            </a:p>
          </p:txBody>
        </p:sp>
      </p:grpSp>
      <p:grpSp>
        <p:nvGrpSpPr>
          <p:cNvPr id="172" name="Group 172"/>
          <p:cNvGrpSpPr/>
          <p:nvPr/>
        </p:nvGrpSpPr>
        <p:grpSpPr>
          <a:xfrm>
            <a:off x="8369303" y="4484559"/>
            <a:ext cx="4699001" cy="3963962"/>
            <a:chOff x="0" y="0"/>
            <a:chExt cx="4699000" cy="3963960"/>
          </a:xfrm>
        </p:grpSpPr>
        <p:pic>
          <p:nvPicPr>
            <p:cNvPr id="170" name="Grevy's zebra-Jesse Hull-cc2.0.png"/>
            <p:cNvPicPr>
              <a:picLocks noChangeAspect="1"/>
            </p:cNvPicPr>
            <p:nvPr/>
          </p:nvPicPr>
          <p:blipFill>
            <a:blip r:embed="rId3">
              <a:extLst/>
            </a:blip>
            <a:srcRect l="20089" t="24833" r="26636" b="24833"/>
            <a:stretch>
              <a:fillRect/>
            </a:stretch>
          </p:blipFill>
          <p:spPr>
            <a:xfrm>
              <a:off x="0" y="0"/>
              <a:ext cx="4699001" cy="3963961"/>
            </a:xfrm>
            <a:prstGeom prst="rect">
              <a:avLst/>
            </a:prstGeom>
            <a:ln w="25400" cap="flat">
              <a:solidFill>
                <a:srgbClr val="FFFFFF"/>
              </a:solidFill>
              <a:prstDash val="solid"/>
              <a:miter lim="400000"/>
            </a:ln>
            <a:effectLst/>
          </p:spPr>
        </p:pic>
        <p:sp>
          <p:nvSpPr>
            <p:cNvPr id="171" name="Shape 171"/>
            <p:cNvSpPr/>
            <p:nvPr/>
          </p:nvSpPr>
          <p:spPr>
            <a:xfrm>
              <a:off x="3834134" y="3775948"/>
              <a:ext cx="712240" cy="763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tabLst>
                  <a:tab pos="520700" algn="l"/>
                </a:tabLst>
                <a:defRPr sz="500" u="sng">
                  <a:solidFill>
                    <a:srgbClr val="000000"/>
                  </a:solidFill>
                  <a:hlinkClick r:id="rId4"/>
                </a:defRPr>
              </a:lvl1pPr>
            </a:lstStyle>
            <a:p>
              <a:pPr>
                <a:defRPr u="none"/>
              </a:pPr>
              <a:r>
                <a:rPr u="sng">
                  <a:hlinkClick r:id="rId4"/>
                </a:rPr>
                <a:t>Jesse Hull-cc2.0</a:t>
              </a:r>
            </a:p>
          </p:txBody>
        </p:sp>
      </p:grpSp>
      <p:sp>
        <p:nvSpPr>
          <p:cNvPr id="173" name="Shape 173"/>
          <p:cNvSpPr/>
          <p:nvPr/>
        </p:nvSpPr>
        <p:spPr>
          <a:xfrm>
            <a:off x="8382000" y="7884824"/>
            <a:ext cx="1676401" cy="419101"/>
          </a:xfrm>
          <a:prstGeom prst="rect">
            <a:avLst/>
          </a:prstGeom>
          <a:solidFill>
            <a:srgbClr val="FFFFFF">
              <a:alpha val="85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4" name="Shape 174"/>
          <p:cNvSpPr/>
          <p:nvPr/>
        </p:nvSpPr>
        <p:spPr>
          <a:xfrm>
            <a:off x="8472782" y="7856599"/>
            <a:ext cx="1481744" cy="39319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marL="0">
              <a:spcBef>
                <a:spcPts val="200"/>
              </a:spcBef>
              <a:tabLst/>
              <a:defRPr i="1">
                <a:solidFill>
                  <a:srgbClr val="000000"/>
                </a:solidFill>
                <a:latin typeface="Helvetica"/>
                <a:ea typeface="Helvetica"/>
                <a:cs typeface="Helvetica"/>
                <a:sym typeface="Helvetica"/>
              </a:defRPr>
            </a:lvl1pPr>
          </a:lstStyle>
          <a:p>
            <a:r>
              <a:t>Equus grevyi</a:t>
            </a:r>
          </a:p>
        </p:txBody>
      </p:sp>
      <p:sp>
        <p:nvSpPr>
          <p:cNvPr id="175" name="Shape 175"/>
          <p:cNvSpPr/>
          <p:nvPr/>
        </p:nvSpPr>
        <p:spPr>
          <a:xfrm>
            <a:off x="8382000" y="3949700"/>
            <a:ext cx="1790700" cy="419100"/>
          </a:xfrm>
          <a:prstGeom prst="rect">
            <a:avLst/>
          </a:prstGeom>
          <a:solidFill>
            <a:srgbClr val="FFFFFF">
              <a:alpha val="85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6" name="Shape 176"/>
          <p:cNvSpPr/>
          <p:nvPr/>
        </p:nvSpPr>
        <p:spPr>
          <a:xfrm>
            <a:off x="8457237" y="3899640"/>
            <a:ext cx="16383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marL="0">
              <a:spcBef>
                <a:spcPts val="200"/>
              </a:spcBef>
              <a:tabLst/>
              <a:defRPr i="1">
                <a:solidFill>
                  <a:srgbClr val="000000"/>
                </a:solidFill>
                <a:latin typeface="Helvetica"/>
                <a:ea typeface="Helvetica"/>
                <a:cs typeface="Helvetica"/>
                <a:sym typeface="Helvetica"/>
              </a:defRPr>
            </a:lvl1pPr>
          </a:lstStyle>
          <a:p>
            <a:r>
              <a:t>Equus quagga</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6743700" y="0"/>
            <a:ext cx="6248400" cy="97409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9" name="Shape 179"/>
          <p:cNvSpPr>
            <a:spLocks noGrp="1"/>
          </p:cNvSpPr>
          <p:nvPr>
            <p:ph type="title"/>
          </p:nvPr>
        </p:nvSpPr>
        <p:spPr>
          <a:xfrm>
            <a:off x="368300" y="368300"/>
            <a:ext cx="5765999" cy="1711722"/>
          </a:xfrm>
          <a:prstGeom prst="rect">
            <a:avLst/>
          </a:prstGeom>
        </p:spPr>
        <p:txBody>
          <a:bodyPr/>
          <a:lstStyle>
            <a:lvl1pPr>
              <a:tabLst>
                <a:tab pos="952500" algn="l"/>
              </a:tabLst>
            </a:lvl1pPr>
          </a:lstStyle>
          <a:p>
            <a:r>
              <a:t>Geographical Barriers</a:t>
            </a:r>
          </a:p>
        </p:txBody>
      </p:sp>
      <p:sp>
        <p:nvSpPr>
          <p:cNvPr id="180" name="Shape 180"/>
          <p:cNvSpPr>
            <a:spLocks noGrp="1"/>
          </p:cNvSpPr>
          <p:nvPr>
            <p:ph type="body" sz="half" idx="1"/>
          </p:nvPr>
        </p:nvSpPr>
        <p:spPr>
          <a:xfrm>
            <a:off x="368300" y="2694830"/>
            <a:ext cx="5956300" cy="6639670"/>
          </a:xfrm>
          <a:prstGeom prst="rect">
            <a:avLst/>
          </a:prstGeom>
        </p:spPr>
        <p:txBody>
          <a:bodyPr/>
          <a:lstStyle/>
          <a:p>
            <a:pPr>
              <a:tabLst>
                <a:tab pos="1016000" algn="l"/>
              </a:tabLst>
            </a:pPr>
            <a:r>
              <a:rPr b="1">
                <a:solidFill>
                  <a:srgbClr val="006795"/>
                </a:solidFill>
              </a:rPr>
              <a:t>Geographical barriers</a:t>
            </a:r>
            <a:r>
              <a:t> are physical barriers which isolate species and prevent interbreeding.</a:t>
            </a:r>
          </a:p>
          <a:p>
            <a:pPr>
              <a:tabLst>
                <a:tab pos="1016000" algn="l"/>
              </a:tabLst>
            </a:pPr>
            <a:r>
              <a:t>Geographical barriers include mountains, rivers, and oceans. Geographical features that may be barriers to some species may not be barriers to others.</a:t>
            </a:r>
          </a:p>
          <a:p>
            <a:pPr lvl="1">
              <a:tabLst>
                <a:tab pos="1485900" algn="l"/>
              </a:tabLst>
            </a:pPr>
            <a:r>
              <a:t>In the USA, two species of antelope squirrels occupy different ranges either side of the Grand Canyon.</a:t>
            </a:r>
          </a:p>
          <a:p>
            <a:pPr lvl="1">
              <a:tabLst>
                <a:tab pos="1485900" algn="l"/>
              </a:tabLst>
            </a:pPr>
            <a:r>
              <a:t>Their separation is both geographical and ecological. They are separated by the canyon and by the different habitat preferences in the regions they occupy. </a:t>
            </a:r>
          </a:p>
        </p:txBody>
      </p:sp>
      <p:pic>
        <p:nvPicPr>
          <p:cNvPr id="181" name="Antelope sq. A. harrisi AT.jpg"/>
          <p:cNvPicPr>
            <a:picLocks noChangeAspect="1"/>
          </p:cNvPicPr>
          <p:nvPr/>
        </p:nvPicPr>
        <p:blipFill>
          <a:blip r:embed="rId2">
            <a:extLst/>
          </a:blip>
          <a:stretch>
            <a:fillRect/>
          </a:stretch>
        </p:blipFill>
        <p:spPr>
          <a:xfrm>
            <a:off x="6787322" y="4128537"/>
            <a:ext cx="6217478" cy="4318001"/>
          </a:xfrm>
          <a:prstGeom prst="rect">
            <a:avLst/>
          </a:prstGeom>
          <a:ln w="25400">
            <a:solidFill>
              <a:srgbClr val="FFFFFF"/>
            </a:solidFill>
            <a:miter lim="400000"/>
          </a:ln>
        </p:spPr>
      </p:pic>
      <p:pic>
        <p:nvPicPr>
          <p:cNvPr id="182" name="Grand Canyon.jpg"/>
          <p:cNvPicPr>
            <a:picLocks noChangeAspect="1"/>
          </p:cNvPicPr>
          <p:nvPr/>
        </p:nvPicPr>
        <p:blipFill>
          <a:blip r:embed="rId3">
            <a:extLst/>
          </a:blip>
          <a:stretch>
            <a:fillRect/>
          </a:stretch>
        </p:blipFill>
        <p:spPr>
          <a:xfrm>
            <a:off x="6785319" y="-12700"/>
            <a:ext cx="6223001" cy="4132072"/>
          </a:xfrm>
          <a:prstGeom prst="rect">
            <a:avLst/>
          </a:prstGeom>
          <a:ln w="25400">
            <a:solidFill>
              <a:srgbClr val="FFFFFF"/>
            </a:solidFill>
            <a:miter lim="400000"/>
          </a:ln>
        </p:spPr>
      </p:pic>
      <p:sp>
        <p:nvSpPr>
          <p:cNvPr id="183" name="Shape 183"/>
          <p:cNvSpPr/>
          <p:nvPr/>
        </p:nvSpPr>
        <p:spPr>
          <a:xfrm>
            <a:off x="6781800" y="8491078"/>
            <a:ext cx="5956300" cy="117362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nSpc>
                <a:spcPts val="2400"/>
              </a:lnSpc>
              <a:tabLst>
                <a:tab pos="520700" algn="l"/>
              </a:tabLst>
            </a:lvl1pPr>
          </a:lstStyle>
          <a:p>
            <a:r>
              <a:t>Although they are in the same region, the white tailed antelope squirrel inhabits desert to the north of the canyon, while Harris’s antelope squirrel (above) has a more limited range to the south.</a:t>
            </a:r>
          </a:p>
        </p:txBody>
      </p:sp>
      <p:sp>
        <p:nvSpPr>
          <p:cNvPr id="184" name="Shape 184"/>
          <p:cNvSpPr/>
          <p:nvPr/>
        </p:nvSpPr>
        <p:spPr>
          <a:xfrm>
            <a:off x="12736837" y="8222408"/>
            <a:ext cx="712240" cy="7631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tabLst>
                <a:tab pos="520700" algn="l"/>
              </a:tabLst>
              <a:defRPr sz="500">
                <a:solidFill>
                  <a:srgbClr val="000000"/>
                </a:solidFill>
              </a:defRPr>
            </a:lvl1pPr>
          </a:lstStyle>
          <a:p>
            <a:r>
              <a:t>AT</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8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1" build="p" bldLvl="5" animBg="1" advAuto="0"/>
    </p:bldLst>
  </p:timing>
</p:sld>
</file>

<file path=ppt/theme/theme1.xml><?xml version="1.0" encoding="utf-8"?>
<a:theme xmlns:a="http://schemas.openxmlformats.org/drawingml/2006/main" name="White">
  <a:themeElements>
    <a:clrScheme name="Custom 84">
      <a:dk1>
        <a:srgbClr val="949494"/>
      </a:dk1>
      <a:lt1>
        <a:srgbClr val="00699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6695"/>
      </a:hlink>
      <a:folHlink>
        <a:srgbClr val="C4E0ED"/>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3708</Words>
  <Application>Microsoft Macintosh PowerPoint</Application>
  <PresentationFormat>Custom</PresentationFormat>
  <Paragraphs>581</Paragraphs>
  <Slides>48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Gill Sans</vt:lpstr>
      <vt:lpstr>Helvetica</vt:lpstr>
      <vt:lpstr>Hoefler Text</vt:lpstr>
      <vt:lpstr>Lucida Grande</vt:lpstr>
      <vt:lpstr>Myriad Pro</vt:lpstr>
      <vt:lpstr>Myriad Pro Semibold</vt:lpstr>
      <vt:lpstr>Savoye LET</vt:lpstr>
      <vt:lpstr>Arial</vt:lpstr>
      <vt:lpstr>White</vt:lpstr>
      <vt:lpstr>PowerPoint Presentation</vt:lpstr>
      <vt:lpstr>PowerPoint Presentation</vt:lpstr>
      <vt:lpstr>Species</vt:lpstr>
      <vt:lpstr>Species</vt:lpstr>
      <vt:lpstr>Limitations of the Species Concept</vt:lpstr>
      <vt:lpstr>Phylogenetic Species</vt:lpstr>
      <vt:lpstr>Speciation</vt:lpstr>
      <vt:lpstr>Reproductive Isolation</vt:lpstr>
      <vt:lpstr>Geographical Barriers</vt:lpstr>
      <vt:lpstr>Reproductive Isolating Mechanisms</vt:lpstr>
      <vt:lpstr>Prezygotic Isolating Mechanisms</vt:lpstr>
      <vt:lpstr>Prezygotic Isolating Mechanisms 2</vt:lpstr>
      <vt:lpstr>Prezygotic Isolating Mechanisms</vt:lpstr>
      <vt:lpstr>Postzygotic Isolating Mechanisms</vt:lpstr>
      <vt:lpstr>Hybrids in the Horse Family</vt:lpstr>
      <vt:lpstr>Types of Speciation</vt:lpstr>
      <vt:lpstr>Allopatric Speciation 1</vt:lpstr>
      <vt:lpstr>Allopatric Speciation 2</vt:lpstr>
      <vt:lpstr>Allopatric Speciation 3</vt:lpstr>
      <vt:lpstr>Allopatric Speciation 4</vt:lpstr>
      <vt:lpstr>Sympatric Speciation</vt:lpstr>
      <vt:lpstr>Sympatric Speciation 1</vt:lpstr>
      <vt:lpstr>Sympatric Speciation 2</vt:lpstr>
      <vt:lpstr>Polyploidy and Speciation</vt:lpstr>
      <vt:lpstr>Speciation in Australian Treecreepers</vt:lpstr>
      <vt:lpstr>Species Development</vt:lpstr>
      <vt:lpstr>Divergent Evolution</vt:lpstr>
      <vt:lpstr>Adaptive Radiation</vt:lpstr>
      <vt:lpstr>Divergent Evolution of the Ratites</vt:lpstr>
      <vt:lpstr>Divergence of Ratites</vt:lpstr>
      <vt:lpstr>Mammal Adaptive Radiation</vt:lpstr>
      <vt:lpstr>Mammal Adaptive Radiation</vt:lpstr>
      <vt:lpstr>Convergent Evolution</vt:lpstr>
      <vt:lpstr>Convergence and Analogous Structures </vt:lpstr>
      <vt:lpstr>Analogy in Eye Structure</vt:lpstr>
      <vt:lpstr>Convergent Evolution in Mammals</vt:lpstr>
      <vt:lpstr>The Biogeography of the Camel Family</vt:lpstr>
      <vt:lpstr>The Biogeography  of the Camel Family</vt:lpstr>
      <vt:lpstr>Phyletic Gradualism</vt:lpstr>
      <vt:lpstr>Punctuated Equilibrium</vt:lpstr>
      <vt:lpstr>Extinction</vt:lpstr>
      <vt:lpstr>Mass Extinctions</vt:lpstr>
      <vt:lpstr>Causes of Mass Extinctions</vt:lpstr>
      <vt:lpstr>Causes of Mass Extinctions</vt:lpstr>
      <vt:lpstr>PowerPoint Presentation</vt:lpstr>
      <vt:lpstr>Conditions of Use</vt:lpstr>
      <vt:lpstr>Photo Credits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BIOZONE International</cp:lastModifiedBy>
  <cp:revision>1</cp:revision>
  <dcterms:modified xsi:type="dcterms:W3CDTF">2017-12-18T00:49:15Z</dcterms:modified>
</cp:coreProperties>
</file>